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1.xml" ContentType="application/vnd.openxmlformats-officedocument.presentationml.notesSlide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8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1" r:id="rId20"/>
    <p:sldId id="282" r:id="rId21"/>
    <p:sldId id="274" r:id="rId22"/>
    <p:sldId id="275" r:id="rId23"/>
    <p:sldId id="276" r:id="rId24"/>
    <p:sldId id="277" r:id="rId25"/>
    <p:sldId id="278" r:id="rId26"/>
  </p:sldIdLst>
  <p:sldSz cx="18288000" cy="10287000"/>
  <p:notesSz cx="6858000" cy="9144000"/>
  <p:embeddedFontLst>
    <p:embeddedFont>
      <p:font typeface="Bungee" pitchFamily="2" charset="7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nva Sans 1" panose="020B0503030501040103" pitchFamily="34" charset="0"/>
      <p:regular r:id="rId33"/>
    </p:embeddedFont>
    <p:embeddedFont>
      <p:font typeface="Canva Sans 1 Bold" panose="020B0803030501040103" pitchFamily="34" charset="0"/>
      <p:regular r:id="rId34"/>
      <p:bold r:id="rId35"/>
    </p:embeddedFont>
    <p:embeddedFont>
      <p:font typeface="Canva Sans 2" panose="020B0503030501040103" pitchFamily="34" charset="0"/>
      <p:regular r:id="rId36"/>
    </p:embeddedFont>
    <p:embeddedFont>
      <p:font typeface="Canva Sans 2 Bold" panose="020B0803030501040103" pitchFamily="34" charset="0"/>
      <p:regular r:id="rId37"/>
      <p:bold r:id="rId38"/>
    </p:embeddedFont>
    <p:embeddedFont>
      <p:font typeface="Dosis Bold" panose="02010803020202060003" pitchFamily="2" charset="77"/>
      <p:regular r:id="rId39"/>
      <p:bold r:id="rId40"/>
    </p:embeddedFont>
    <p:embeddedFont>
      <p:font typeface="Poppins Bold" pitchFamily="2" charset="77"/>
      <p:regular r:id="rId41"/>
      <p:bold r:id="rId42"/>
    </p:embeddedFont>
    <p:embeddedFont>
      <p:font typeface="Poppins Heavy" pitchFamily="2" charset="77"/>
      <p:regular r:id="rId43"/>
      <p:bold r:id="rId44"/>
    </p:embeddedFont>
    <p:embeddedFont>
      <p:font typeface="Poppins Ultra-Bold" pitchFamily="2" charset="7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61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94590" autoAdjust="0"/>
  </p:normalViewPr>
  <p:slideViewPr>
    <p:cSldViewPr>
      <p:cViewPr varScale="1">
        <p:scale>
          <a:sx n="66" d="100"/>
          <a:sy n="66" d="100"/>
        </p:scale>
        <p:origin x="5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rgbClr val="FFC619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Medium</c:v>
                </c:pt>
                <c:pt idx="1">
                  <c:v>Small</c:v>
                </c:pt>
                <c:pt idx="2">
                  <c:v>Micro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42</c:v>
                </c:pt>
                <c:pt idx="1">
                  <c:v>548</c:v>
                </c:pt>
                <c:pt idx="2">
                  <c:v>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AF-4FDF-9BA2-183F5F2621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1"/>
        <c:overlap val="-100"/>
        <c:axId val="131960192"/>
        <c:axId val="156832896"/>
      </c:barChart>
      <c:catAx>
        <c:axId val="1319601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nva Sans 2" panose="020B0604020202020204" charset="0"/>
                <a:ea typeface="+mn-ea"/>
                <a:cs typeface="+mn-cs"/>
              </a:defRPr>
            </a:pPr>
            <a:endParaRPr lang="en-US"/>
          </a:p>
        </c:txPr>
        <c:crossAx val="156832896"/>
        <c:crosses val="autoZero"/>
        <c:auto val="1"/>
        <c:lblAlgn val="ctr"/>
        <c:lblOffset val="100"/>
        <c:noMultiLvlLbl val="0"/>
      </c:catAx>
      <c:valAx>
        <c:axId val="156832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Canva Sans 1" panose="020B0604020202020204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tx1"/>
                    </a:solidFill>
                    <a:latin typeface="Canva Sans 1" panose="020B0604020202020204" charset="0"/>
                  </a:rPr>
                  <a:t>Number of Companies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Canva Sans 1" panose="020B060402020202020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Canva Sans 2" panose="020B0604020202020204" charset="0"/>
                <a:ea typeface="+mn-ea"/>
                <a:cs typeface="+mn-cs"/>
              </a:defRPr>
            </a:pPr>
            <a:endParaRPr lang="en-US"/>
          </a:p>
        </c:txPr>
        <c:crossAx val="131960192"/>
        <c:crosses val="autoZero"/>
        <c:crossBetween val="between"/>
        <c:majorUnit val="3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Rataio</c:v>
                </c:pt>
              </c:strCache>
            </c:strRef>
          </c:tx>
          <c:spPr>
            <a:solidFill>
              <a:srgbClr val="FFC619"/>
            </a:solidFill>
            <a:ln>
              <a:solidFill>
                <a:srgbClr val="FFC619"/>
              </a:solidFill>
            </a:ln>
          </c:spPr>
          <c:invertIfNegative val="0"/>
          <c:cat>
            <c:strRef>
              <c:f>Sheet1!$A$2:$A$16</c:f>
              <c:strCache>
                <c:ptCount val="15"/>
                <c:pt idx="0">
                  <c:v> Education</c:v>
                </c:pt>
                <c:pt idx="1">
                  <c:v> Transport &amp; Storage (inc. postal)</c:v>
                </c:pt>
                <c:pt idx="2">
                  <c:v> Accommodation &amp; food services</c:v>
                </c:pt>
                <c:pt idx="3">
                  <c:v> Information &amp; communication</c:v>
                </c:pt>
                <c:pt idx="4">
                  <c:v> Business administration &amp; support services</c:v>
                </c:pt>
                <c:pt idx="5">
                  <c:v> Agriculture, forestry &amp; fishing</c:v>
                </c:pt>
                <c:pt idx="6">
                  <c:v> Wholesale</c:v>
                </c:pt>
                <c:pt idx="7">
                  <c:v> Arts, entertainment, recreation &amp; other</c:v>
                </c:pt>
                <c:pt idx="8">
                  <c:v> Motor trades</c:v>
                </c:pt>
                <c:pt idx="9">
                  <c:v> Retail</c:v>
                </c:pt>
                <c:pt idx="10">
                  <c:v> Production</c:v>
                </c:pt>
                <c:pt idx="11">
                  <c:v> Health</c:v>
                </c:pt>
                <c:pt idx="12">
                  <c:v> Construction</c:v>
                </c:pt>
                <c:pt idx="13">
                  <c:v> Property</c:v>
                </c:pt>
                <c:pt idx="14">
                  <c:v> Professional, scientific &amp; technical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0.62885284972042155</c:v>
                </c:pt>
                <c:pt idx="1">
                  <c:v>0.74940017160797989</c:v>
                </c:pt>
                <c:pt idx="2">
                  <c:v>0.80960639995862649</c:v>
                </c:pt>
                <c:pt idx="3">
                  <c:v>0.81188053291559725</c:v>
                </c:pt>
                <c:pt idx="4">
                  <c:v>0.87197777340742133</c:v>
                </c:pt>
                <c:pt idx="5">
                  <c:v>0.87653449628710234</c:v>
                </c:pt>
                <c:pt idx="6">
                  <c:v>0.89547727032337876</c:v>
                </c:pt>
                <c:pt idx="7">
                  <c:v>0.91741065196849381</c:v>
                </c:pt>
                <c:pt idx="8">
                  <c:v>0.93754897293602801</c:v>
                </c:pt>
                <c:pt idx="9">
                  <c:v>0.95183601803879681</c:v>
                </c:pt>
                <c:pt idx="10">
                  <c:v>0.97161202838183047</c:v>
                </c:pt>
                <c:pt idx="11">
                  <c:v>0.98997229984323665</c:v>
                </c:pt>
                <c:pt idx="12">
                  <c:v>0.99219986298550511</c:v>
                </c:pt>
                <c:pt idx="13">
                  <c:v>1.0086403687835914</c:v>
                </c:pt>
                <c:pt idx="14">
                  <c:v>1.0135594753408239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8A-7844-B182-BE71F94620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5924736"/>
        <c:axId val="155986560"/>
      </c:barChart>
      <c:catAx>
        <c:axId val="1559247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0" i="0" baseline="0" dirty="0">
                    <a:effectLst/>
                    <a:latin typeface="Canva Sans 2" charset="0"/>
                  </a:rPr>
                  <a:t>Primary Sector</a:t>
                </a:r>
                <a:endParaRPr lang="en-US" dirty="0">
                  <a:effectLst/>
                  <a:latin typeface="Canva Sans 2" charset="0"/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155986560"/>
        <c:crosses val="autoZero"/>
        <c:auto val="1"/>
        <c:lblAlgn val="ctr"/>
        <c:lblOffset val="100"/>
        <c:noMultiLvlLbl val="0"/>
      </c:catAx>
      <c:valAx>
        <c:axId val="155986560"/>
        <c:scaling>
          <c:orientation val="minMax"/>
          <c:max val="1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 b="0">
                    <a:latin typeface="Canva Sans 2" charset="0"/>
                  </a:defRPr>
                </a:pPr>
                <a:r>
                  <a:rPr lang="en-US" sz="1800" b="0" dirty="0">
                    <a:latin typeface="Canva Sans 2" charset="0"/>
                  </a:rPr>
                  <a:t>Percentage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155924736"/>
        <c:crosses val="autoZero"/>
        <c:crossBetween val="between"/>
        <c:majorUnit val="0.5"/>
        <c:minorUnit val="0.5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Million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Sheet1!$A$2:$A$14</c:f>
              <c:strCache>
                <c:ptCount val="13"/>
                <c:pt idx="0">
                  <c:v> Arts</c:v>
                </c:pt>
                <c:pt idx="1">
                  <c:v> Transport &amp; Storage </c:v>
                </c:pt>
                <c:pt idx="2">
                  <c:v> Motor trades</c:v>
                </c:pt>
                <c:pt idx="3">
                  <c:v> Agriculture, forestry &amp; fishing</c:v>
                </c:pt>
                <c:pt idx="4">
                  <c:v> Business administration </c:v>
                </c:pt>
                <c:pt idx="5">
                  <c:v> Professional, scientific &amp; technical</c:v>
                </c:pt>
                <c:pt idx="6">
                  <c:v> Education</c:v>
                </c:pt>
                <c:pt idx="7">
                  <c:v> Health</c:v>
                </c:pt>
                <c:pt idx="8">
                  <c:v> Information &amp; communication</c:v>
                </c:pt>
                <c:pt idx="9">
                  <c:v> Retail</c:v>
                </c:pt>
                <c:pt idx="10">
                  <c:v> Accommodation &amp; food services</c:v>
                </c:pt>
                <c:pt idx="11">
                  <c:v> Construction</c:v>
                </c:pt>
                <c:pt idx="12">
                  <c:v> Wholesale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21450</c:v>
                </c:pt>
                <c:pt idx="1">
                  <c:v>30641.666700000002</c:v>
                </c:pt>
                <c:pt idx="2">
                  <c:v>36600</c:v>
                </c:pt>
                <c:pt idx="3">
                  <c:v>36683.333299999998</c:v>
                </c:pt>
                <c:pt idx="4">
                  <c:v>37225</c:v>
                </c:pt>
                <c:pt idx="5">
                  <c:v>42109.375</c:v>
                </c:pt>
                <c:pt idx="6">
                  <c:v>69200</c:v>
                </c:pt>
                <c:pt idx="7">
                  <c:v>79012.5</c:v>
                </c:pt>
                <c:pt idx="8">
                  <c:v>81340.909100000004</c:v>
                </c:pt>
                <c:pt idx="9">
                  <c:v>86078.571400000001</c:v>
                </c:pt>
                <c:pt idx="10">
                  <c:v>109337.5</c:v>
                </c:pt>
                <c:pt idx="11">
                  <c:v>115312.5</c:v>
                </c:pt>
                <c:pt idx="12">
                  <c:v>234641.6667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74-C945-BDC3-F9C0ECC5B1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176000"/>
        <c:axId val="34182272"/>
      </c:barChart>
      <c:catAx>
        <c:axId val="3417600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0" i="0" baseline="0" dirty="0">
                    <a:effectLst/>
                    <a:latin typeface="Canva Sans 2" charset="0"/>
                  </a:rPr>
                  <a:t>Primary Sector</a:t>
                </a:r>
                <a:endParaRPr lang="en-US" sz="2000" dirty="0">
                  <a:effectLst/>
                  <a:latin typeface="Canva Sans 2" charset="0"/>
                </a:endParaRPr>
              </a:p>
            </c:rich>
          </c:tx>
          <c:layout>
            <c:manualLayout>
              <c:xMode val="edge"/>
              <c:yMode val="edge"/>
              <c:x val="1.6447368421052631E-2"/>
              <c:y val="0.30522509095512618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34182272"/>
        <c:crosses val="autoZero"/>
        <c:auto val="1"/>
        <c:lblAlgn val="ctr"/>
        <c:lblOffset val="100"/>
        <c:noMultiLvlLbl val="0"/>
      </c:catAx>
      <c:valAx>
        <c:axId val="34182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 b="0" dirty="0"/>
                  <a:t>Millions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41760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13493001774153"/>
          <c:y val="7.1395353399759651E-2"/>
          <c:w val="0.80861335301837267"/>
          <c:h val="0.833534940944881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Dissolved</c:v>
                </c:pt>
              </c:strCache>
            </c:strRef>
          </c:tx>
          <c:spPr>
            <a:ln>
              <a:solidFill>
                <a:srgbClr val="FFC619"/>
              </a:solidFill>
            </a:ln>
          </c:spPr>
          <c:marker>
            <c:spPr>
              <a:solidFill>
                <a:srgbClr val="FFC619"/>
              </a:solidFill>
              <a:ln>
                <a:solidFill>
                  <a:srgbClr val="FFC619"/>
                </a:solidFill>
              </a:ln>
            </c:spPr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75</c:v>
                </c:pt>
                <c:pt idx="1">
                  <c:v>74</c:v>
                </c:pt>
                <c:pt idx="2">
                  <c:v>65</c:v>
                </c:pt>
                <c:pt idx="3">
                  <c:v>80</c:v>
                </c:pt>
                <c:pt idx="4">
                  <c:v>80</c:v>
                </c:pt>
                <c:pt idx="5">
                  <c:v>75</c:v>
                </c:pt>
                <c:pt idx="6">
                  <c:v>100</c:v>
                </c:pt>
                <c:pt idx="7">
                  <c:v>117</c:v>
                </c:pt>
                <c:pt idx="8">
                  <c:v>81</c:v>
                </c:pt>
                <c:pt idx="9">
                  <c:v>93</c:v>
                </c:pt>
                <c:pt idx="10">
                  <c:v>85</c:v>
                </c:pt>
                <c:pt idx="11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14-E942-B8B0-E48D9ABFD9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Incorprated</c:v>
                </c:pt>
              </c:strCache>
            </c:strRef>
          </c:tx>
          <c:spPr>
            <a:ln>
              <a:solidFill>
                <a:srgbClr val="FF5050"/>
              </a:solidFill>
            </a:ln>
          </c:spPr>
          <c:marker>
            <c:spPr>
              <a:solidFill>
                <a:srgbClr val="FF5050"/>
              </a:solidFill>
              <a:ln>
                <a:solidFill>
                  <a:srgbClr val="FF5050"/>
                </a:solidFill>
              </a:ln>
            </c:spPr>
          </c:marker>
          <c:cat>
            <c:strRef>
              <c:f>Sheet1!$A$2:$A$13</c:f>
              <c:strCache>
                <c:ptCount val="12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August</c:v>
                </c:pt>
                <c:pt idx="8">
                  <c:v>September</c:v>
                </c:pt>
                <c:pt idx="9">
                  <c:v>October</c:v>
                </c:pt>
                <c:pt idx="10">
                  <c:v>November</c:v>
                </c:pt>
                <c:pt idx="11">
                  <c:v>December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110</c:v>
                </c:pt>
                <c:pt idx="1">
                  <c:v>87</c:v>
                </c:pt>
                <c:pt idx="2">
                  <c:v>101</c:v>
                </c:pt>
                <c:pt idx="3">
                  <c:v>92</c:v>
                </c:pt>
                <c:pt idx="4">
                  <c:v>68</c:v>
                </c:pt>
                <c:pt idx="5">
                  <c:v>107</c:v>
                </c:pt>
                <c:pt idx="6">
                  <c:v>79</c:v>
                </c:pt>
                <c:pt idx="7">
                  <c:v>83</c:v>
                </c:pt>
                <c:pt idx="8">
                  <c:v>68</c:v>
                </c:pt>
                <c:pt idx="9">
                  <c:v>84</c:v>
                </c:pt>
                <c:pt idx="10">
                  <c:v>70</c:v>
                </c:pt>
                <c:pt idx="11">
                  <c:v>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14-E942-B8B0-E48D9ABFD9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073408"/>
        <c:axId val="157075712"/>
      </c:lineChart>
      <c:catAx>
        <c:axId val="1570734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sz="2000" b="0" dirty="0">
                    <a:latin typeface="Canva Sans 2" charset="0"/>
                  </a:rPr>
                  <a:t>Months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Canva Sans 2" charset="0"/>
              </a:defRPr>
            </a:pPr>
            <a:endParaRPr lang="en-US"/>
          </a:p>
        </c:txPr>
        <c:crossAx val="157075712"/>
        <c:crosses val="autoZero"/>
        <c:auto val="1"/>
        <c:lblAlgn val="ctr"/>
        <c:lblOffset val="100"/>
        <c:noMultiLvlLbl val="0"/>
      </c:catAx>
      <c:valAx>
        <c:axId val="157075712"/>
        <c:scaling>
          <c:orientation val="minMax"/>
          <c:max val="12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2000" b="0" dirty="0">
                    <a:latin typeface="Canva Sans 2" charset="0"/>
                  </a:rPr>
                  <a:t>Number</a:t>
                </a:r>
                <a:r>
                  <a:rPr lang="en-US" sz="2000" dirty="0">
                    <a:latin typeface="Canva Sans 2" charset="0"/>
                  </a:rPr>
                  <a:t> </a:t>
                </a:r>
                <a:r>
                  <a:rPr lang="en-US" sz="2000" b="0" dirty="0">
                    <a:latin typeface="Canva Sans 2" charset="0"/>
                  </a:rPr>
                  <a:t>of</a:t>
                </a:r>
                <a:r>
                  <a:rPr lang="en-US" sz="2000" dirty="0">
                    <a:latin typeface="Canva Sans 2" charset="0"/>
                  </a:rPr>
                  <a:t> </a:t>
                </a:r>
                <a:r>
                  <a:rPr lang="en-US" sz="2000" b="0" dirty="0">
                    <a:latin typeface="Canva Sans 2" charset="0"/>
                  </a:rPr>
                  <a:t>Companies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Canva Sans 2" charset="0"/>
              </a:defRPr>
            </a:pPr>
            <a:endParaRPr lang="en-US"/>
          </a:p>
        </c:txPr>
        <c:crossAx val="157073408"/>
        <c:crosses val="autoZero"/>
        <c:crossBetween val="between"/>
        <c:majorUnit val="40"/>
      </c:valAx>
    </c:plotArea>
    <c:legend>
      <c:legendPos val="r"/>
      <c:layout>
        <c:manualLayout>
          <c:xMode val="edge"/>
          <c:yMode val="edge"/>
          <c:x val="0.89272969566272742"/>
          <c:y val="0.44252596128100247"/>
          <c:w val="0.10727030433727261"/>
          <c:h val="9.7401536966415916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</c:spPr>
            <c:extLst>
              <c:ext xmlns:c16="http://schemas.microsoft.com/office/drawing/2014/chart" uri="{C3380CC4-5D6E-409C-BE32-E72D297353CC}">
                <c16:uniqueId val="{00000001-24FC-6F44-9089-5F2F41F67511}"/>
              </c:ext>
            </c:extLst>
          </c:dPt>
          <c:cat>
            <c:strRef>
              <c:f>Sheet1!$A$2</c:f>
              <c:strCache>
                <c:ptCount val="1"/>
                <c:pt idx="0">
                  <c:v>Revenue</c:v>
                </c:pt>
              </c:strCache>
            </c:strRef>
          </c:cat>
          <c:val>
            <c:numRef>
              <c:f>Sheet1!$B$2</c:f>
              <c:numCache>
                <c:formatCode>0.0</c:formatCode>
                <c:ptCount val="1"/>
                <c:pt idx="0">
                  <c:v>0.84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FC-6F44-9089-5F2F41F675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rgbClr val="FFC619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Revenue</c:v>
                </c:pt>
              </c:strCache>
            </c:strRef>
          </c:cat>
          <c:val>
            <c:numRef>
              <c:f>Sheet1!$C$2</c:f>
              <c:numCache>
                <c:formatCode>0.0</c:formatCode>
                <c:ptCount val="1"/>
                <c:pt idx="0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4FC-6F44-9089-5F2F41F675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2577792"/>
        <c:axId val="169108608"/>
      </c:barChart>
      <c:catAx>
        <c:axId val="1625777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169108608"/>
        <c:crosses val="autoZero"/>
        <c:auto val="1"/>
        <c:lblAlgn val="ctr"/>
        <c:lblOffset val="100"/>
        <c:noMultiLvlLbl val="0"/>
      </c:catAx>
      <c:valAx>
        <c:axId val="169108608"/>
        <c:scaling>
          <c:orientation val="minMax"/>
          <c:max val="1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>
                    <a:latin typeface="Canva Sans 2" charset="0"/>
                  </a:rPr>
                  <a:t>Billions</a:t>
                </a:r>
              </a:p>
            </c:rich>
          </c:tx>
          <c:overlay val="0"/>
        </c:title>
        <c:numFmt formatCode="0.0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162577792"/>
        <c:crosses val="autoZero"/>
        <c:crossBetween val="between"/>
        <c:majorUnit val="0.4"/>
        <c:minorUnit val="8.0000000000000019E-3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Females</c:v>
                </c:pt>
              </c:strCache>
            </c:strRef>
          </c:tx>
          <c:spPr>
            <a:solidFill>
              <a:srgbClr val="FF505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Turnover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99.6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7-844D-AC9A-822B05A9D91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</c:v>
                </c:pt>
              </c:strCache>
            </c:strRef>
          </c:tx>
          <c:spPr>
            <a:solidFill>
              <a:srgbClr val="FFC619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Turnover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72.599999999999994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C7-844D-AC9A-822B05A9D9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476800"/>
        <c:axId val="208490880"/>
      </c:barChart>
      <c:catAx>
        <c:axId val="208476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208490880"/>
        <c:crosses val="autoZero"/>
        <c:auto val="1"/>
        <c:lblAlgn val="ctr"/>
        <c:lblOffset val="100"/>
        <c:noMultiLvlLbl val="0"/>
      </c:catAx>
      <c:valAx>
        <c:axId val="208490880"/>
        <c:scaling>
          <c:orientation val="minMax"/>
          <c:max val="11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>
                    <a:latin typeface="Canva Sans 2" charset="0"/>
                  </a:rPr>
                  <a:t>Thousands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208476800"/>
        <c:crosses val="autoZero"/>
        <c:crossBetween val="between"/>
        <c:majorUnit val="40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FF5050"/>
              </a:solidFill>
            </c:spPr>
            <c:extLst>
              <c:ext xmlns:c16="http://schemas.microsoft.com/office/drawing/2014/chart" uri="{C3380CC4-5D6E-409C-BE32-E72D297353CC}">
                <c16:uniqueId val="{00000001-C5A5-4E45-BFFD-A506CA75791B}"/>
              </c:ext>
            </c:extLst>
          </c:dPt>
          <c:cat>
            <c:strRef>
              <c:f>Sheet1!$A$2</c:f>
              <c:strCache>
                <c:ptCount val="1"/>
                <c:pt idx="0">
                  <c:v>Capex</c:v>
                </c:pt>
              </c:strCache>
            </c:strRef>
          </c:cat>
          <c:val>
            <c:numRef>
              <c:f>Sheet1!$B$2</c:f>
              <c:numCache>
                <c:formatCode>0.0</c:formatCode>
                <c:ptCount val="1"/>
                <c:pt idx="0">
                  <c:v>0.23200000000000001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A5-4E45-BFFD-A506CA7579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rgbClr val="FFC619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Capex</c:v>
                </c:pt>
              </c:strCache>
            </c:strRef>
          </c:cat>
          <c:val>
            <c:numRef>
              <c:f>Sheet1!$C$2</c:f>
              <c:numCache>
                <c:formatCode>0.0</c:formatCode>
                <c:ptCount val="1"/>
                <c:pt idx="0">
                  <c:v>0.33200000000000002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A5-4E45-BFFD-A506CA757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2617984"/>
        <c:axId val="162627968"/>
      </c:barChart>
      <c:catAx>
        <c:axId val="1626179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162627968"/>
        <c:crosses val="autoZero"/>
        <c:auto val="1"/>
        <c:lblAlgn val="ctr"/>
        <c:lblOffset val="100"/>
        <c:noMultiLvlLbl val="0"/>
      </c:catAx>
      <c:valAx>
        <c:axId val="162627968"/>
        <c:scaling>
          <c:orientation val="minMax"/>
          <c:max val="0.5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>
                    <a:latin typeface="Canva Sans 2" charset="0"/>
                  </a:rPr>
                  <a:t>Millions</a:t>
                </a:r>
              </a:p>
            </c:rich>
          </c:tx>
          <c:overlay val="0"/>
        </c:title>
        <c:numFmt formatCode="0.0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162617984"/>
        <c:crosses val="autoZero"/>
        <c:crossBetween val="between"/>
        <c:majorUnit val="0.2"/>
        <c:minorUnit val="2.0000000000000004E-2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Females</c:v>
                </c:pt>
              </c:strCache>
            </c:strRef>
          </c:tx>
          <c:spPr>
            <a:solidFill>
              <a:srgbClr val="FF5050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Cogs Plus Capex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46-E24B-A115-704751FB84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Males</c:v>
                </c:pt>
              </c:strCache>
            </c:strRef>
          </c:tx>
          <c:spPr>
            <a:solidFill>
              <a:srgbClr val="FFC619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Cogs Plus Capex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46-E24B-A115-704751FB84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2645888"/>
        <c:axId val="162647424"/>
      </c:barChart>
      <c:catAx>
        <c:axId val="1626458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162647424"/>
        <c:crosses val="autoZero"/>
        <c:auto val="1"/>
        <c:lblAlgn val="ctr"/>
        <c:lblOffset val="100"/>
        <c:noMultiLvlLbl val="0"/>
      </c:catAx>
      <c:valAx>
        <c:axId val="162647424"/>
        <c:scaling>
          <c:orientation val="minMax"/>
          <c:max val="11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b="0" dirty="0">
                    <a:latin typeface="Canva Sans 2" charset="0"/>
                  </a:rPr>
                  <a:t>Millions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62645888"/>
        <c:crosses val="autoZero"/>
        <c:crossBetween val="between"/>
        <c:majorUnit val="40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Millions</c:v>
                </c:pt>
              </c:strCache>
            </c:strRef>
          </c:tx>
          <c:spPr>
            <a:solidFill>
              <a:srgbClr val="FFC619"/>
            </a:solidFill>
            <a:ln>
              <a:solidFill>
                <a:srgbClr val="FFC619"/>
              </a:solidFill>
            </a:ln>
          </c:spPr>
          <c:invertIfNegative val="0"/>
          <c:cat>
            <c:strRef>
              <c:f>Sheet1!$A$2:$A$16</c:f>
              <c:strCache>
                <c:ptCount val="15"/>
                <c:pt idx="0">
                  <c:v> Agriculture, forestry &amp; fishing</c:v>
                </c:pt>
                <c:pt idx="1">
                  <c:v> Health</c:v>
                </c:pt>
                <c:pt idx="2">
                  <c:v> Professional, scientific &amp; technical</c:v>
                </c:pt>
                <c:pt idx="3">
                  <c:v> Business administration </c:v>
                </c:pt>
                <c:pt idx="4">
                  <c:v> Education</c:v>
                </c:pt>
                <c:pt idx="5">
                  <c:v> Arts</c:v>
                </c:pt>
                <c:pt idx="6">
                  <c:v> Construction</c:v>
                </c:pt>
                <c:pt idx="7">
                  <c:v> Wholesale</c:v>
                </c:pt>
                <c:pt idx="8">
                  <c:v> Property</c:v>
                </c:pt>
                <c:pt idx="9">
                  <c:v> Information &amp; communication</c:v>
                </c:pt>
                <c:pt idx="10">
                  <c:v> Production</c:v>
                </c:pt>
                <c:pt idx="11">
                  <c:v> Accommodation &amp; food services</c:v>
                </c:pt>
                <c:pt idx="12">
                  <c:v> Motor trades</c:v>
                </c:pt>
                <c:pt idx="13">
                  <c:v> Transport &amp; Storage</c:v>
                </c:pt>
                <c:pt idx="14">
                  <c:v> Retail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14.0384466</c:v>
                </c:pt>
                <c:pt idx="1">
                  <c:v>21.467162500000001</c:v>
                </c:pt>
                <c:pt idx="2">
                  <c:v>21.471385399999999</c:v>
                </c:pt>
                <c:pt idx="3">
                  <c:v>21.471770599999999</c:v>
                </c:pt>
                <c:pt idx="4">
                  <c:v>21.4719716</c:v>
                </c:pt>
                <c:pt idx="5">
                  <c:v>21.473314500000001</c:v>
                </c:pt>
                <c:pt idx="6">
                  <c:v>24.3338635</c:v>
                </c:pt>
                <c:pt idx="7">
                  <c:v>28.077334100000002</c:v>
                </c:pt>
                <c:pt idx="8">
                  <c:v>28.079268599999999</c:v>
                </c:pt>
                <c:pt idx="9">
                  <c:v>30.4193374</c:v>
                </c:pt>
                <c:pt idx="10">
                  <c:v>33.183186399999997</c:v>
                </c:pt>
                <c:pt idx="11">
                  <c:v>36.5028413</c:v>
                </c:pt>
                <c:pt idx="12">
                  <c:v>36.502868999999997</c:v>
                </c:pt>
                <c:pt idx="13">
                  <c:v>40.557601200000001</c:v>
                </c:pt>
                <c:pt idx="14">
                  <c:v>40.558092500000001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31-3540-B445-197FC671B4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645376"/>
        <c:axId val="210647296"/>
      </c:barChart>
      <c:catAx>
        <c:axId val="21064537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0" dirty="0">
                    <a:latin typeface="Canva Sans 2" charset="0"/>
                  </a:rPr>
                  <a:t>Primary Sector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210647296"/>
        <c:crosses val="autoZero"/>
        <c:auto val="1"/>
        <c:lblAlgn val="ctr"/>
        <c:lblOffset val="100"/>
        <c:noMultiLvlLbl val="0"/>
      </c:catAx>
      <c:valAx>
        <c:axId val="2106472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800" b="0">
                    <a:latin typeface="Canva Sans 2" charset="0"/>
                  </a:defRPr>
                </a:pPr>
                <a:r>
                  <a:rPr lang="en-US" sz="1800" b="0" dirty="0">
                    <a:latin typeface="Canva Sans 2" charset="0"/>
                  </a:rPr>
                  <a:t>No of conversion</a:t>
                </a:r>
                <a:r>
                  <a:rPr lang="en-US" sz="1800" b="0" baseline="0" dirty="0">
                    <a:latin typeface="Canva Sans 2" charset="0"/>
                  </a:rPr>
                  <a:t> </a:t>
                </a:r>
                <a:endParaRPr lang="en-US" sz="1800" b="0" dirty="0">
                  <a:latin typeface="Canva Sans 2" charset="0"/>
                </a:endParaRP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210645376"/>
        <c:crosses val="autoZero"/>
        <c:crossBetween val="between"/>
        <c:majorUnit val="2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Rataio</c:v>
                </c:pt>
              </c:strCache>
            </c:strRef>
          </c:tx>
          <c:spPr>
            <a:solidFill>
              <a:srgbClr val="FFC619"/>
            </a:solidFill>
            <a:ln>
              <a:solidFill>
                <a:srgbClr val="FFC619"/>
              </a:solidFill>
            </a:ln>
          </c:spPr>
          <c:invertIfNegative val="0"/>
          <c:cat>
            <c:strRef>
              <c:f>Sheet1!$A$2:$A$16</c:f>
              <c:strCache>
                <c:ptCount val="15"/>
                <c:pt idx="0">
                  <c:v> Property</c:v>
                </c:pt>
                <c:pt idx="1">
                  <c:v> Agriculture, forestry &amp; fishing</c:v>
                </c:pt>
                <c:pt idx="2">
                  <c:v> Transport &amp; Storage </c:v>
                </c:pt>
                <c:pt idx="3">
                  <c:v> Production</c:v>
                </c:pt>
                <c:pt idx="4">
                  <c:v> Information &amp; communication</c:v>
                </c:pt>
                <c:pt idx="5">
                  <c:v> Health</c:v>
                </c:pt>
                <c:pt idx="6">
                  <c:v> Education</c:v>
                </c:pt>
                <c:pt idx="7">
                  <c:v> Professional, scientific &amp; technical</c:v>
                </c:pt>
                <c:pt idx="8">
                  <c:v> Motor trades</c:v>
                </c:pt>
                <c:pt idx="9">
                  <c:v> Business administration </c:v>
                </c:pt>
                <c:pt idx="10">
                  <c:v> Accommodation &amp; food services</c:v>
                </c:pt>
                <c:pt idx="11">
                  <c:v> Arts</c:v>
                </c:pt>
                <c:pt idx="12">
                  <c:v> Construction</c:v>
                </c:pt>
                <c:pt idx="13">
                  <c:v> Wholesale</c:v>
                </c:pt>
                <c:pt idx="14">
                  <c:v> Retail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6.2176143604250306E-2</c:v>
                </c:pt>
                <c:pt idx="1">
                  <c:v>6.7677086018176374E-2</c:v>
                </c:pt>
                <c:pt idx="2">
                  <c:v>0.20541724835389411</c:v>
                </c:pt>
                <c:pt idx="3">
                  <c:v>0.22066078621922397</c:v>
                </c:pt>
                <c:pt idx="4">
                  <c:v>0.2509448426193146</c:v>
                </c:pt>
                <c:pt idx="5">
                  <c:v>0.2517122948969357</c:v>
                </c:pt>
                <c:pt idx="6">
                  <c:v>0.28258978979780885</c:v>
                </c:pt>
                <c:pt idx="7">
                  <c:v>0.29710935890395501</c:v>
                </c:pt>
                <c:pt idx="8">
                  <c:v>0.30923209013994962</c:v>
                </c:pt>
                <c:pt idx="9">
                  <c:v>0.35284518764932171</c:v>
                </c:pt>
                <c:pt idx="10">
                  <c:v>0.35474138409596806</c:v>
                </c:pt>
                <c:pt idx="11">
                  <c:v>0.3703920841145586</c:v>
                </c:pt>
                <c:pt idx="12">
                  <c:v>0.56632077244959922</c:v>
                </c:pt>
                <c:pt idx="13">
                  <c:v>0.71762334224891811</c:v>
                </c:pt>
                <c:pt idx="14">
                  <c:v>0.78873253127174947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5F-1345-A6F3-7722CECCC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8110720"/>
        <c:axId val="168141568"/>
      </c:barChart>
      <c:catAx>
        <c:axId val="1681107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sz="1800" b="0" i="0" baseline="0" dirty="0">
                    <a:effectLst/>
                    <a:latin typeface="Canva Sans 2" charset="0"/>
                  </a:rPr>
                  <a:t>Primary Sector</a:t>
                </a:r>
                <a:endParaRPr lang="en-US" dirty="0">
                  <a:effectLst/>
                  <a:latin typeface="Canva Sans 2" charset="0"/>
                </a:endParaRP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168141568"/>
        <c:crosses val="autoZero"/>
        <c:auto val="1"/>
        <c:lblAlgn val="ctr"/>
        <c:lblOffset val="100"/>
        <c:noMultiLvlLbl val="0"/>
      </c:catAx>
      <c:valAx>
        <c:axId val="168141568"/>
        <c:scaling>
          <c:orientation val="minMax"/>
          <c:max val="1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1800" b="0">
                    <a:latin typeface="Canva Sans 2" charset="0"/>
                  </a:defRPr>
                </a:pPr>
                <a:r>
                  <a:rPr lang="en-US" sz="1800" b="0" dirty="0">
                    <a:latin typeface="Canva Sans 2" charset="0"/>
                  </a:rPr>
                  <a:t>Percentage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168110720"/>
        <c:crosses val="autoZero"/>
        <c:crossBetween val="between"/>
        <c:majorUnit val="0.5"/>
        <c:minorUnit val="0.5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400148901813041"/>
          <c:y val="5.0088858423644467E-3"/>
          <c:w val="0.75951427911006086"/>
          <c:h val="0.85736362749560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rgbClr val="FFC619"/>
            </a:solidFill>
            <a:ln>
              <a:solidFill>
                <a:srgbClr val="FFC619"/>
              </a:solidFill>
            </a:ln>
          </c:spPr>
          <c:invertIfNegative val="0"/>
          <c:cat>
            <c:strRef>
              <c:f>Sheet1!$A$2:$A$16</c:f>
              <c:strCache>
                <c:ptCount val="15"/>
                <c:pt idx="0">
                  <c:v> Motor trades</c:v>
                </c:pt>
                <c:pt idx="1">
                  <c:v> Property</c:v>
                </c:pt>
                <c:pt idx="2">
                  <c:v> Construction</c:v>
                </c:pt>
                <c:pt idx="3">
                  <c:v> Production</c:v>
                </c:pt>
                <c:pt idx="4">
                  <c:v> Transport &amp; Storage </c:v>
                </c:pt>
                <c:pt idx="5">
                  <c:v> Health</c:v>
                </c:pt>
                <c:pt idx="6">
                  <c:v> Retail</c:v>
                </c:pt>
                <c:pt idx="7">
                  <c:v> Arts</c:v>
                </c:pt>
                <c:pt idx="8">
                  <c:v> Wholesale</c:v>
                </c:pt>
                <c:pt idx="9">
                  <c:v> Professional, scientific &amp; technical</c:v>
                </c:pt>
                <c:pt idx="10">
                  <c:v> Information &amp; communication</c:v>
                </c:pt>
                <c:pt idx="11">
                  <c:v> Business administration </c:v>
                </c:pt>
                <c:pt idx="12">
                  <c:v> Agriculture, forestry &amp; fishing</c:v>
                </c:pt>
                <c:pt idx="13">
                  <c:v> Accommodation &amp; food services</c:v>
                </c:pt>
                <c:pt idx="14">
                  <c:v> Education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-4.405216164919451E-2</c:v>
                </c:pt>
                <c:pt idx="1">
                  <c:v>-2.1381455624552598E-2</c:v>
                </c:pt>
                <c:pt idx="2">
                  <c:v>2.6381108335100517E-2</c:v>
                </c:pt>
                <c:pt idx="3">
                  <c:v>3.3346998225609069E-2</c:v>
                </c:pt>
                <c:pt idx="4">
                  <c:v>5.1774553803011519E-2</c:v>
                </c:pt>
                <c:pt idx="5">
                  <c:v>6.41230650781872E-2</c:v>
                </c:pt>
                <c:pt idx="6">
                  <c:v>7.3651017876660979E-2</c:v>
                </c:pt>
                <c:pt idx="7">
                  <c:v>7.430601385603379E-2</c:v>
                </c:pt>
                <c:pt idx="8">
                  <c:v>7.8427728489674234E-2</c:v>
                </c:pt>
                <c:pt idx="9">
                  <c:v>8.8699276442148339E-2</c:v>
                </c:pt>
                <c:pt idx="10">
                  <c:v>8.9733710275633385E-2</c:v>
                </c:pt>
                <c:pt idx="11">
                  <c:v>9.0150636103031465E-2</c:v>
                </c:pt>
                <c:pt idx="12">
                  <c:v>0.13371185226599883</c:v>
                </c:pt>
                <c:pt idx="13">
                  <c:v>0.15136259981550773</c:v>
                </c:pt>
                <c:pt idx="14">
                  <c:v>0.24615942870758012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E5-D042-BB36-25A2BCBF57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647488"/>
        <c:axId val="211678336"/>
      </c:barChart>
      <c:catAx>
        <c:axId val="2116474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 algn="ctr" rtl="0">
                  <a:defRPr lang="en-US" sz="1800" b="0" i="0" u="none" strike="noStrike" kern="1200" baseline="0" dirty="0">
                    <a:solidFill>
                      <a:prstClr val="black"/>
                    </a:solidFill>
                    <a:effectLst/>
                    <a:latin typeface="Canva Sans 2" charset="0"/>
                    <a:ea typeface="+mn-ea"/>
                    <a:cs typeface="+mn-cs"/>
                  </a:defRPr>
                </a:pPr>
                <a:r>
                  <a:rPr lang="en-US" sz="1800" b="0" i="0" u="none" strike="noStrike" kern="1200" baseline="0" dirty="0">
                    <a:solidFill>
                      <a:prstClr val="black"/>
                    </a:solidFill>
                    <a:effectLst/>
                    <a:latin typeface="Canva Sans 2" charset="0"/>
                    <a:ea typeface="+mn-ea"/>
                    <a:cs typeface="+mn-cs"/>
                  </a:rPr>
                  <a:t>Primary Sector</a:t>
                </a:r>
              </a:p>
            </c:rich>
          </c:tx>
          <c:layout>
            <c:manualLayout>
              <c:xMode val="edge"/>
              <c:yMode val="edge"/>
              <c:x val="0"/>
              <c:y val="0.4105328849788904"/>
            </c:manualLayout>
          </c:layout>
          <c:overlay val="0"/>
        </c:title>
        <c:numFmt formatCode="General" sourceLinked="0"/>
        <c:majorTickMark val="out"/>
        <c:minorTickMark val="none"/>
        <c:tickLblPos val="low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211678336"/>
        <c:crosses val="autoZero"/>
        <c:auto val="1"/>
        <c:lblAlgn val="ctr"/>
        <c:lblOffset val="100"/>
        <c:noMultiLvlLbl val="0"/>
      </c:catAx>
      <c:valAx>
        <c:axId val="211678336"/>
        <c:scaling>
          <c:orientation val="minMax"/>
          <c:max val="0.30000000000000004"/>
          <c:min val="-0.1"/>
        </c:scaling>
        <c:delete val="0"/>
        <c:axPos val="b"/>
        <c:title>
          <c:tx>
            <c:rich>
              <a:bodyPr/>
              <a:lstStyle/>
              <a:p>
                <a:pPr>
                  <a:defRPr b="0">
                    <a:latin typeface="Canva Sans 2" charset="0"/>
                  </a:defRPr>
                </a:pPr>
                <a:r>
                  <a:rPr lang="en-US" b="0" dirty="0">
                    <a:latin typeface="Canva Sans 2" charset="0"/>
                  </a:rPr>
                  <a:t>Percentage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anva Sans 2" charset="0"/>
              </a:defRPr>
            </a:pPr>
            <a:endParaRPr lang="en-US"/>
          </a:p>
        </c:txPr>
        <c:crossAx val="211647488"/>
        <c:crosses val="autoZero"/>
        <c:crossBetween val="between"/>
        <c:minorUnit val="0.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828EFA-E345-4EA3-B27D-C9097567D1C1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F0BB8-3B08-477C-BB18-15D52558E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F0BB8-3B08-477C-BB18-15D52558EF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38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4.svg"/><Relationship Id="rId5" Type="http://schemas.openxmlformats.org/officeDocument/2006/relationships/image" Target="../media/image8.sv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chart" Target="../charts/char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4.jpeg"/><Relationship Id="rId4" Type="http://schemas.openxmlformats.org/officeDocument/2006/relationships/image" Target="../media/image7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6.jpeg"/><Relationship Id="rId4" Type="http://schemas.openxmlformats.org/officeDocument/2006/relationships/image" Target="../media/image7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21.png"/><Relationship Id="rId17" Type="http://schemas.openxmlformats.org/officeDocument/2006/relationships/chart" Target="../charts/chart6.xml"/><Relationship Id="rId2" Type="http://schemas.openxmlformats.org/officeDocument/2006/relationships/image" Target="../media/image5.png"/><Relationship Id="rId16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chart" Target="../charts/chart4.xml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8.svg"/><Relationship Id="rId1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6.svg"/><Relationship Id="rId5" Type="http://schemas.openxmlformats.org/officeDocument/2006/relationships/image" Target="../media/image8.sv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2801600" y="3314700"/>
            <a:ext cx="7315200" cy="3657600"/>
          </a:xfrm>
          <a:custGeom>
            <a:avLst/>
            <a:gdLst/>
            <a:ahLst/>
            <a:cxnLst/>
            <a:rect l="l" t="t" r="r" b="b"/>
            <a:pathLst>
              <a:path w="7315200" h="3657600">
                <a:moveTo>
                  <a:pt x="0" y="0"/>
                </a:moveTo>
                <a:lnTo>
                  <a:pt x="7315200" y="0"/>
                </a:lnTo>
                <a:lnTo>
                  <a:pt x="7315200" y="3657600"/>
                </a:lnTo>
                <a:lnTo>
                  <a:pt x="0" y="3657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81889" y="14859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057400" y="914400"/>
            <a:ext cx="13317657" cy="3457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2"/>
              </a:lnSpc>
            </a:pPr>
            <a:endParaRPr dirty="0"/>
          </a:p>
          <a:p>
            <a:pPr algn="ctr">
              <a:lnSpc>
                <a:spcPts val="5602"/>
              </a:lnSpc>
            </a:pPr>
            <a:r>
              <a:rPr lang="en-US" sz="4001" dirty="0">
                <a:solidFill>
                  <a:srgbClr val="1C1C1C"/>
                </a:solidFill>
                <a:latin typeface="Canva Sans 1 Bold"/>
              </a:rPr>
              <a:t>AN ANALYSIS OF THE FINANCIAL STABILITY AND CREDIT WORTHINESS OF COMPANIES IN UK SME SECTOR</a:t>
            </a:r>
          </a:p>
          <a:p>
            <a:pPr algn="ctr">
              <a:lnSpc>
                <a:spcPts val="5042"/>
              </a:lnSpc>
            </a:pPr>
            <a:endParaRPr lang="en-US" sz="4001" dirty="0">
              <a:solidFill>
                <a:srgbClr val="1C1C1C"/>
              </a:solidFill>
              <a:latin typeface="Canva Sans 1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96689" y="4721504"/>
            <a:ext cx="6360000" cy="48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7"/>
              </a:lnSpc>
            </a:pPr>
            <a:r>
              <a:rPr lang="en-US" sz="2919">
                <a:solidFill>
                  <a:srgbClr val="1C1C1C"/>
                </a:solidFill>
                <a:latin typeface="Canva Sans 1 Bold"/>
              </a:rPr>
              <a:t>CAPSTONE PROJECT 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51487" y="6355917"/>
            <a:ext cx="3385026" cy="247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6"/>
              </a:lnSpc>
            </a:pPr>
            <a:r>
              <a:rPr lang="en-US" sz="3282" dirty="0">
                <a:solidFill>
                  <a:srgbClr val="1C1C1C"/>
                </a:solidFill>
                <a:latin typeface="Canva Sans 1 Bold"/>
              </a:rPr>
              <a:t>Group Members</a:t>
            </a:r>
          </a:p>
          <a:p>
            <a:pPr algn="ctr">
              <a:lnSpc>
                <a:spcPts val="4876"/>
              </a:lnSpc>
            </a:pPr>
            <a:r>
              <a:rPr lang="en-US" sz="3482" dirty="0" err="1">
                <a:solidFill>
                  <a:srgbClr val="1C1C1C"/>
                </a:solidFill>
                <a:latin typeface="Canva Sans 1 Bold"/>
              </a:rPr>
              <a:t>Sadia</a:t>
            </a:r>
            <a:r>
              <a:rPr lang="en-US" sz="3482" dirty="0">
                <a:solidFill>
                  <a:srgbClr val="1C1C1C"/>
                </a:solidFill>
                <a:latin typeface="Canva Sans 1 Bold"/>
              </a:rPr>
              <a:t> </a:t>
            </a:r>
          </a:p>
          <a:p>
            <a:pPr algn="ctr">
              <a:lnSpc>
                <a:spcPts val="4876"/>
              </a:lnSpc>
            </a:pPr>
            <a:r>
              <a:rPr lang="en-US" sz="3482" dirty="0">
                <a:solidFill>
                  <a:srgbClr val="1C1C1C"/>
                </a:solidFill>
                <a:latin typeface="Canva Sans 1 Bold"/>
              </a:rPr>
              <a:t>Mariam </a:t>
            </a:r>
            <a:r>
              <a:rPr lang="en-US" sz="3482" dirty="0" err="1">
                <a:solidFill>
                  <a:srgbClr val="1C1C1C"/>
                </a:solidFill>
                <a:latin typeface="Canva Sans 1 Bold"/>
              </a:rPr>
              <a:t>Irfan</a:t>
            </a:r>
            <a:endParaRPr lang="en-US" sz="3482" dirty="0">
              <a:solidFill>
                <a:srgbClr val="1C1C1C"/>
              </a:solidFill>
              <a:latin typeface="Canva Sans 1 Bold"/>
            </a:endParaRPr>
          </a:p>
          <a:p>
            <a:pPr algn="ctr">
              <a:lnSpc>
                <a:spcPts val="4876"/>
              </a:lnSpc>
            </a:pPr>
            <a:r>
              <a:rPr lang="en-US" sz="3482" dirty="0" err="1">
                <a:solidFill>
                  <a:srgbClr val="1C1C1C"/>
                </a:solidFill>
                <a:latin typeface="Canva Sans 1 Bold"/>
              </a:rPr>
              <a:t>Sehrish</a:t>
            </a:r>
            <a:r>
              <a:rPr lang="en-US" sz="3482" dirty="0">
                <a:solidFill>
                  <a:srgbClr val="1C1C1C"/>
                </a:solidFill>
                <a:latin typeface="Canva Sans 1 Bold"/>
              </a:rPr>
              <a:t> </a:t>
            </a:r>
            <a:r>
              <a:rPr lang="en-US" sz="3482" dirty="0" err="1">
                <a:solidFill>
                  <a:srgbClr val="1C1C1C"/>
                </a:solidFill>
                <a:latin typeface="Canva Sans 1 Bold"/>
              </a:rPr>
              <a:t>Irfan</a:t>
            </a:r>
            <a:r>
              <a:rPr lang="en-US" sz="3482" dirty="0">
                <a:solidFill>
                  <a:srgbClr val="1C1C1C"/>
                </a:solidFill>
                <a:latin typeface="Canva Sans 1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45"/>
    </mc:Choice>
    <mc:Fallback xmlns="">
      <p:transition spd="slow" advTm="296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2011763" y="2286726"/>
            <a:ext cx="3506302" cy="1850821"/>
            <a:chOff x="0" y="0"/>
            <a:chExt cx="826299" cy="4361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6299" cy="436167"/>
            </a:xfrm>
            <a:custGeom>
              <a:avLst/>
              <a:gdLst/>
              <a:ahLst/>
              <a:cxnLst/>
              <a:rect l="l" t="t" r="r" b="b"/>
              <a:pathLst>
                <a:path w="826299" h="436167">
                  <a:moveTo>
                    <a:pt x="112608" y="0"/>
                  </a:moveTo>
                  <a:lnTo>
                    <a:pt x="713691" y="0"/>
                  </a:lnTo>
                  <a:cubicBezTo>
                    <a:pt x="775883" y="0"/>
                    <a:pt x="826299" y="50416"/>
                    <a:pt x="826299" y="112608"/>
                  </a:cubicBezTo>
                  <a:lnTo>
                    <a:pt x="826299" y="323559"/>
                  </a:lnTo>
                  <a:cubicBezTo>
                    <a:pt x="826299" y="385750"/>
                    <a:pt x="775883" y="436167"/>
                    <a:pt x="713691" y="436167"/>
                  </a:cubicBezTo>
                  <a:lnTo>
                    <a:pt x="112608" y="436167"/>
                  </a:lnTo>
                  <a:cubicBezTo>
                    <a:pt x="50416" y="436167"/>
                    <a:pt x="0" y="385750"/>
                    <a:pt x="0" y="323559"/>
                  </a:cubicBezTo>
                  <a:lnTo>
                    <a:pt x="0" y="112608"/>
                  </a:lnTo>
                  <a:cubicBezTo>
                    <a:pt x="0" y="50416"/>
                    <a:pt x="50416" y="0"/>
                    <a:pt x="112608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982200" y="4809507"/>
            <a:ext cx="3449021" cy="3529853"/>
          </a:xfrm>
          <a:prstGeom prst="rect">
            <a:avLst/>
          </a:prstGeom>
        </p:spPr>
        <p:txBody>
          <a:bodyPr lIns="56774" tIns="56774" rIns="56774" bIns="56774" rtlCol="0" anchor="ctr"/>
          <a:lstStyle/>
          <a:p>
            <a:pPr algn="ctr">
              <a:lnSpc>
                <a:spcPts val="2682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1600412" y="635652"/>
            <a:ext cx="1478472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4400" dirty="0">
                <a:latin typeface="Poppins Heavy"/>
              </a:rPr>
              <a:t>i. Average Account Receivable Turnover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71239" y="7194720"/>
            <a:ext cx="5801979" cy="1155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11"/>
              </a:lnSpc>
            </a:pPr>
            <a:r>
              <a:rPr lang="en-US" sz="2151" dirty="0">
                <a:latin typeface="Canva Sans 2 Bold"/>
              </a:rPr>
              <a:t>Analysis: </a:t>
            </a:r>
            <a:r>
              <a:rPr lang="en-US" sz="2151" dirty="0">
                <a:latin typeface="Canva Sans 2"/>
              </a:rPr>
              <a:t>A higher account receivable ratio indicates the ability of business to quickly convert its account receivable to cash.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86387" y="2634910"/>
            <a:ext cx="4957054" cy="90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5400" dirty="0">
                <a:solidFill>
                  <a:schemeClr val="bg1"/>
                </a:solidFill>
                <a:latin typeface="Poppins Ultra-Bold"/>
              </a:rPr>
              <a:t>46.56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65884" y="3530925"/>
            <a:ext cx="3998060" cy="35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800" dirty="0">
                <a:solidFill>
                  <a:schemeClr val="bg1"/>
                </a:solidFill>
                <a:latin typeface="Canva Sans 2 Bold"/>
              </a:rPr>
              <a:t>Retail &amp; Transport</a:t>
            </a: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2594702397"/>
              </p:ext>
            </p:extLst>
          </p:nvPr>
        </p:nvGraphicFramePr>
        <p:xfrm>
          <a:off x="607656" y="1983206"/>
          <a:ext cx="11083814" cy="760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4" name="Group 9"/>
          <p:cNvGrpSpPr/>
          <p:nvPr/>
        </p:nvGrpSpPr>
        <p:grpSpPr>
          <a:xfrm>
            <a:off x="11928099" y="4513432"/>
            <a:ext cx="3616347" cy="2061002"/>
            <a:chOff x="0" y="0"/>
            <a:chExt cx="768057" cy="387099"/>
          </a:xfrm>
        </p:grpSpPr>
        <p:sp>
          <p:nvSpPr>
            <p:cNvPr id="25" name="Freeform 10"/>
            <p:cNvSpPr/>
            <p:nvPr/>
          </p:nvSpPr>
          <p:spPr>
            <a:xfrm>
              <a:off x="0" y="0"/>
              <a:ext cx="768057" cy="387099"/>
            </a:xfrm>
            <a:custGeom>
              <a:avLst/>
              <a:gdLst/>
              <a:ahLst/>
              <a:cxnLst/>
              <a:rect l="l" t="t" r="r" b="b"/>
              <a:pathLst>
                <a:path w="768057" h="387099">
                  <a:moveTo>
                    <a:pt x="121147" y="0"/>
                  </a:moveTo>
                  <a:lnTo>
                    <a:pt x="646909" y="0"/>
                  </a:lnTo>
                  <a:cubicBezTo>
                    <a:pt x="713817" y="0"/>
                    <a:pt x="768057" y="54239"/>
                    <a:pt x="768057" y="121147"/>
                  </a:cubicBezTo>
                  <a:lnTo>
                    <a:pt x="768057" y="265951"/>
                  </a:lnTo>
                  <a:cubicBezTo>
                    <a:pt x="768057" y="298082"/>
                    <a:pt x="755293" y="328896"/>
                    <a:pt x="732574" y="351615"/>
                  </a:cubicBezTo>
                  <a:cubicBezTo>
                    <a:pt x="709854" y="374335"/>
                    <a:pt x="679040" y="387099"/>
                    <a:pt x="646909" y="387099"/>
                  </a:cubicBezTo>
                  <a:lnTo>
                    <a:pt x="121147" y="387099"/>
                  </a:lnTo>
                  <a:cubicBezTo>
                    <a:pt x="89017" y="387099"/>
                    <a:pt x="58203" y="374335"/>
                    <a:pt x="35483" y="351615"/>
                  </a:cubicBezTo>
                  <a:cubicBezTo>
                    <a:pt x="12764" y="328896"/>
                    <a:pt x="0" y="298082"/>
                    <a:pt x="0" y="265951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sp>
        <p:nvSpPr>
          <p:cNvPr id="27" name="TextBox 15"/>
          <p:cNvSpPr txBox="1"/>
          <p:nvPr/>
        </p:nvSpPr>
        <p:spPr>
          <a:xfrm>
            <a:off x="11363080" y="4799589"/>
            <a:ext cx="4957054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5400" dirty="0">
                <a:solidFill>
                  <a:schemeClr val="bg1"/>
                </a:solidFill>
                <a:latin typeface="Poppins Ultra-Bold"/>
              </a:rPr>
              <a:t>14 </a:t>
            </a:r>
          </a:p>
        </p:txBody>
      </p:sp>
      <p:sp>
        <p:nvSpPr>
          <p:cNvPr id="28" name="TextBox 17"/>
          <p:cNvSpPr txBox="1"/>
          <p:nvPr/>
        </p:nvSpPr>
        <p:spPr>
          <a:xfrm>
            <a:off x="11765884" y="5687325"/>
            <a:ext cx="3998060" cy="69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2800" dirty="0">
                <a:solidFill>
                  <a:schemeClr val="bg1"/>
                </a:solidFill>
                <a:latin typeface="Canva Sans 2 Bold"/>
              </a:rPr>
              <a:t>Agriculture </a:t>
            </a:r>
          </a:p>
          <a:p>
            <a:pPr algn="ctr">
              <a:lnSpc>
                <a:spcPts val="2664"/>
              </a:lnSpc>
            </a:pPr>
            <a:r>
              <a:rPr lang="en-US" sz="2800" dirty="0">
                <a:solidFill>
                  <a:schemeClr val="bg1"/>
                </a:solidFill>
                <a:latin typeface="Canva Sans 2 Bold"/>
              </a:rPr>
              <a:t>Sector</a:t>
            </a:r>
          </a:p>
        </p:txBody>
      </p:sp>
      <p:sp>
        <p:nvSpPr>
          <p:cNvPr id="21" name="Freeform 6"/>
          <p:cNvSpPr/>
          <p:nvPr/>
        </p:nvSpPr>
        <p:spPr>
          <a:xfrm>
            <a:off x="17297656" y="966381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7"/>
          <p:cNvSpPr/>
          <p:nvPr/>
        </p:nvSpPr>
        <p:spPr>
          <a:xfrm>
            <a:off x="16792705" y="966381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8"/>
          <p:cNvSpPr/>
          <p:nvPr/>
        </p:nvSpPr>
        <p:spPr>
          <a:xfrm>
            <a:off x="16288787" y="966381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73"/>
    </mc:Choice>
    <mc:Fallback xmlns="">
      <p:transition spd="slow" advTm="5937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994771" y="2285334"/>
            <a:ext cx="3259156" cy="1642607"/>
            <a:chOff x="0" y="0"/>
            <a:chExt cx="768057" cy="387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8057" cy="387099"/>
            </a:xfrm>
            <a:custGeom>
              <a:avLst/>
              <a:gdLst/>
              <a:ahLst/>
              <a:cxnLst/>
              <a:rect l="l" t="t" r="r" b="b"/>
              <a:pathLst>
                <a:path w="768057" h="387099">
                  <a:moveTo>
                    <a:pt x="121147" y="0"/>
                  </a:moveTo>
                  <a:lnTo>
                    <a:pt x="646909" y="0"/>
                  </a:lnTo>
                  <a:cubicBezTo>
                    <a:pt x="713817" y="0"/>
                    <a:pt x="768057" y="54239"/>
                    <a:pt x="768057" y="121147"/>
                  </a:cubicBezTo>
                  <a:lnTo>
                    <a:pt x="768057" y="265951"/>
                  </a:lnTo>
                  <a:cubicBezTo>
                    <a:pt x="768057" y="298082"/>
                    <a:pt x="755293" y="328896"/>
                    <a:pt x="732574" y="351615"/>
                  </a:cubicBezTo>
                  <a:cubicBezTo>
                    <a:pt x="709854" y="374335"/>
                    <a:pt x="679040" y="387099"/>
                    <a:pt x="646909" y="387099"/>
                  </a:cubicBezTo>
                  <a:lnTo>
                    <a:pt x="121147" y="387099"/>
                  </a:lnTo>
                  <a:cubicBezTo>
                    <a:pt x="89017" y="387099"/>
                    <a:pt x="58203" y="374335"/>
                    <a:pt x="35483" y="351615"/>
                  </a:cubicBezTo>
                  <a:cubicBezTo>
                    <a:pt x="12764" y="328896"/>
                    <a:pt x="0" y="298082"/>
                    <a:pt x="0" y="265951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979531" y="4228299"/>
            <a:ext cx="3259156" cy="1642607"/>
            <a:chOff x="0" y="0"/>
            <a:chExt cx="768057" cy="3870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68057" cy="387099"/>
            </a:xfrm>
            <a:custGeom>
              <a:avLst/>
              <a:gdLst/>
              <a:ahLst/>
              <a:cxnLst/>
              <a:rect l="l" t="t" r="r" b="b"/>
              <a:pathLst>
                <a:path w="768057" h="387099">
                  <a:moveTo>
                    <a:pt x="121147" y="0"/>
                  </a:moveTo>
                  <a:lnTo>
                    <a:pt x="646909" y="0"/>
                  </a:lnTo>
                  <a:cubicBezTo>
                    <a:pt x="713817" y="0"/>
                    <a:pt x="768057" y="54239"/>
                    <a:pt x="768057" y="121147"/>
                  </a:cubicBezTo>
                  <a:lnTo>
                    <a:pt x="768057" y="265951"/>
                  </a:lnTo>
                  <a:cubicBezTo>
                    <a:pt x="768057" y="298082"/>
                    <a:pt x="755293" y="328896"/>
                    <a:pt x="732574" y="351615"/>
                  </a:cubicBezTo>
                  <a:cubicBezTo>
                    <a:pt x="709854" y="374335"/>
                    <a:pt x="679040" y="387099"/>
                    <a:pt x="646909" y="387099"/>
                  </a:cubicBezTo>
                  <a:lnTo>
                    <a:pt x="121147" y="387099"/>
                  </a:lnTo>
                  <a:cubicBezTo>
                    <a:pt x="89017" y="387099"/>
                    <a:pt x="58203" y="374335"/>
                    <a:pt x="35483" y="351615"/>
                  </a:cubicBezTo>
                  <a:cubicBezTo>
                    <a:pt x="12764" y="328896"/>
                    <a:pt x="0" y="298082"/>
                    <a:pt x="0" y="265951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600412" y="635652"/>
            <a:ext cx="1478472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4400" dirty="0">
                <a:solidFill>
                  <a:srgbClr val="1C1C1C"/>
                </a:solidFill>
                <a:latin typeface="Poppins Heavy"/>
              </a:rPr>
              <a:t>ii. Debt to Asset Ratio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45978" y="6815070"/>
            <a:ext cx="5832191" cy="11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1"/>
              </a:lnSpc>
            </a:pPr>
            <a:r>
              <a:rPr lang="en-US" sz="2151">
                <a:solidFill>
                  <a:srgbClr val="000000"/>
                </a:solidFill>
                <a:latin typeface="Canva Sans 2 Bold"/>
              </a:rPr>
              <a:t>Analysis: </a:t>
            </a:r>
            <a:r>
              <a:rPr lang="en-US" sz="2151">
                <a:solidFill>
                  <a:srgbClr val="000000"/>
                </a:solidFill>
                <a:latin typeface="Canva Sans 2"/>
              </a:rPr>
              <a:t>A debt to asset ratio close to</a:t>
            </a:r>
            <a:r>
              <a:rPr lang="en-US" sz="2151">
                <a:solidFill>
                  <a:srgbClr val="FFC619"/>
                </a:solidFill>
                <a:latin typeface="Canva Sans 2 Bold"/>
              </a:rPr>
              <a:t> </a:t>
            </a:r>
            <a:r>
              <a:rPr lang="en-US" sz="2151" u="sng">
                <a:solidFill>
                  <a:srgbClr val="FFC619"/>
                </a:solidFill>
                <a:latin typeface="Canva Sans 2 Bold"/>
              </a:rPr>
              <a:t>'one'</a:t>
            </a:r>
            <a:r>
              <a:rPr lang="en-US" sz="2151">
                <a:solidFill>
                  <a:srgbClr val="000000"/>
                </a:solidFill>
                <a:latin typeface="Canva Sans 2"/>
              </a:rPr>
              <a:t> shows a business is efficiently using its assets to pay off its financial obligation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09304" y="2331107"/>
            <a:ext cx="3030090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dirty="0">
                <a:solidFill>
                  <a:srgbClr val="FCFCFC"/>
                </a:solidFill>
                <a:latin typeface="Poppins Ultra-Bold"/>
              </a:rPr>
              <a:t>0.79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81789" y="4228708"/>
            <a:ext cx="495705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dirty="0">
                <a:solidFill>
                  <a:srgbClr val="FCFCFC"/>
                </a:solidFill>
                <a:latin typeface="Poppins Ultra-Bold"/>
              </a:rPr>
              <a:t>0.06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71456" y="3129497"/>
            <a:ext cx="399806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CFCFC"/>
                </a:solidFill>
                <a:latin typeface="Canva Sans 2 Bold"/>
              </a:rPr>
              <a:t>Retail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71456" y="5117987"/>
            <a:ext cx="399806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CFCFC"/>
                </a:solidFill>
                <a:latin typeface="Canva Sans 2 Bold"/>
              </a:rPr>
              <a:t>Property</a:t>
            </a:r>
          </a:p>
        </p:txBody>
      </p:sp>
      <p:graphicFrame>
        <p:nvGraphicFramePr>
          <p:cNvPr id="19" name="Chart 18"/>
          <p:cNvGraphicFramePr/>
          <p:nvPr>
            <p:extLst>
              <p:ext uri="{D42A27DB-BD31-4B8C-83A1-F6EECF244321}">
                <p14:modId xmlns:p14="http://schemas.microsoft.com/office/powerpoint/2010/main" val="2375108654"/>
              </p:ext>
            </p:extLst>
          </p:nvPr>
        </p:nvGraphicFramePr>
        <p:xfrm>
          <a:off x="607656" y="1983206"/>
          <a:ext cx="11083814" cy="760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03"/>
    </mc:Choice>
    <mc:Fallback xmlns="">
      <p:transition spd="slow" advTm="8410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00412" y="635652"/>
            <a:ext cx="1478472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4400" dirty="0">
                <a:solidFill>
                  <a:srgbClr val="1C1C1C"/>
                </a:solidFill>
                <a:latin typeface="Poppins Heavy"/>
              </a:rPr>
              <a:t>iii. Net Profit Margin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723381" y="1824546"/>
            <a:ext cx="3259156" cy="1642607"/>
            <a:chOff x="0" y="0"/>
            <a:chExt cx="768057" cy="3870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8057" cy="387099"/>
            </a:xfrm>
            <a:custGeom>
              <a:avLst/>
              <a:gdLst/>
              <a:ahLst/>
              <a:cxnLst/>
              <a:rect l="l" t="t" r="r" b="b"/>
              <a:pathLst>
                <a:path w="768057" h="387099">
                  <a:moveTo>
                    <a:pt x="121147" y="0"/>
                  </a:moveTo>
                  <a:lnTo>
                    <a:pt x="646909" y="0"/>
                  </a:lnTo>
                  <a:cubicBezTo>
                    <a:pt x="713817" y="0"/>
                    <a:pt x="768057" y="54239"/>
                    <a:pt x="768057" y="121147"/>
                  </a:cubicBezTo>
                  <a:lnTo>
                    <a:pt x="768057" y="265951"/>
                  </a:lnTo>
                  <a:cubicBezTo>
                    <a:pt x="768057" y="298082"/>
                    <a:pt x="755293" y="328896"/>
                    <a:pt x="732574" y="351615"/>
                  </a:cubicBezTo>
                  <a:cubicBezTo>
                    <a:pt x="709854" y="374335"/>
                    <a:pt x="679040" y="387099"/>
                    <a:pt x="646909" y="387099"/>
                  </a:cubicBezTo>
                  <a:lnTo>
                    <a:pt x="121147" y="387099"/>
                  </a:lnTo>
                  <a:cubicBezTo>
                    <a:pt x="89017" y="387099"/>
                    <a:pt x="58203" y="374335"/>
                    <a:pt x="35483" y="351615"/>
                  </a:cubicBezTo>
                  <a:cubicBezTo>
                    <a:pt x="12764" y="328896"/>
                    <a:pt x="0" y="298082"/>
                    <a:pt x="0" y="265951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23381" y="3538590"/>
            <a:ext cx="3259156" cy="1642607"/>
            <a:chOff x="0" y="0"/>
            <a:chExt cx="768057" cy="3870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8057" cy="387099"/>
            </a:xfrm>
            <a:custGeom>
              <a:avLst/>
              <a:gdLst/>
              <a:ahLst/>
              <a:cxnLst/>
              <a:rect l="l" t="t" r="r" b="b"/>
              <a:pathLst>
                <a:path w="768057" h="387099">
                  <a:moveTo>
                    <a:pt x="121147" y="0"/>
                  </a:moveTo>
                  <a:lnTo>
                    <a:pt x="646909" y="0"/>
                  </a:lnTo>
                  <a:cubicBezTo>
                    <a:pt x="713817" y="0"/>
                    <a:pt x="768057" y="54239"/>
                    <a:pt x="768057" y="121147"/>
                  </a:cubicBezTo>
                  <a:lnTo>
                    <a:pt x="768057" y="265951"/>
                  </a:lnTo>
                  <a:cubicBezTo>
                    <a:pt x="768057" y="298082"/>
                    <a:pt x="755293" y="328896"/>
                    <a:pt x="732574" y="351615"/>
                  </a:cubicBezTo>
                  <a:cubicBezTo>
                    <a:pt x="709854" y="374335"/>
                    <a:pt x="679040" y="387099"/>
                    <a:pt x="646909" y="387099"/>
                  </a:cubicBezTo>
                  <a:lnTo>
                    <a:pt x="121147" y="387099"/>
                  </a:lnTo>
                  <a:cubicBezTo>
                    <a:pt x="89017" y="387099"/>
                    <a:pt x="58203" y="374335"/>
                    <a:pt x="35483" y="351615"/>
                  </a:cubicBezTo>
                  <a:cubicBezTo>
                    <a:pt x="12764" y="328896"/>
                    <a:pt x="0" y="298082"/>
                    <a:pt x="0" y="265951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812246" y="6867122"/>
            <a:ext cx="6167286" cy="153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11"/>
              </a:lnSpc>
            </a:pPr>
            <a:r>
              <a:rPr lang="en-US" sz="2151" dirty="0">
                <a:solidFill>
                  <a:srgbClr val="000000"/>
                </a:solidFill>
                <a:latin typeface="Canva Sans 2 Bold"/>
              </a:rPr>
              <a:t>Analysis:  </a:t>
            </a:r>
            <a:r>
              <a:rPr lang="en-US" sz="2151" dirty="0">
                <a:solidFill>
                  <a:srgbClr val="000000"/>
                </a:solidFill>
                <a:latin typeface="Canva Sans 2"/>
              </a:rPr>
              <a:t>The ratio of </a:t>
            </a:r>
            <a:r>
              <a:rPr lang="en-US" sz="2151" dirty="0">
                <a:solidFill>
                  <a:srgbClr val="FFC619"/>
                </a:solidFill>
                <a:latin typeface="Canva Sans 2 Bold"/>
              </a:rPr>
              <a:t>0.25</a:t>
            </a:r>
            <a:r>
              <a:rPr lang="en-US" sz="2151" dirty="0">
                <a:solidFill>
                  <a:srgbClr val="000000"/>
                </a:solidFill>
                <a:latin typeface="Canva Sans 2"/>
              </a:rPr>
              <a:t> being the highest for the UK </a:t>
            </a:r>
            <a:r>
              <a:rPr lang="en-US" sz="2151" dirty="0">
                <a:solidFill>
                  <a:srgbClr val="FFC619"/>
                </a:solidFill>
                <a:latin typeface="Canva Sans 2 Bold"/>
              </a:rPr>
              <a:t>education sector</a:t>
            </a:r>
            <a:r>
              <a:rPr lang="en-US" sz="2151" dirty="0">
                <a:solidFill>
                  <a:srgbClr val="000000"/>
                </a:solidFill>
                <a:latin typeface="Canva Sans 2"/>
              </a:rPr>
              <a:t> shows that for every pound generated, only 25 percent is converted to profit.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37915" y="1847903"/>
            <a:ext cx="3030090" cy="113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dirty="0">
                <a:solidFill>
                  <a:srgbClr val="FCFCFC"/>
                </a:solidFill>
                <a:latin typeface="Poppins Ultra-Bold"/>
              </a:rPr>
              <a:t>0.24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2246" y="3552878"/>
            <a:ext cx="4957054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>
                <a:solidFill>
                  <a:srgbClr val="FCFCFC"/>
                </a:solidFill>
                <a:latin typeface="Poppins Bold"/>
              </a:rPr>
              <a:t>-0.04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3929" y="2830413"/>
            <a:ext cx="399806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Canva Sans 2 Bold"/>
              </a:rPr>
              <a:t>Education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25475" y="4429178"/>
            <a:ext cx="399806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CFCFC"/>
                </a:solidFill>
                <a:latin typeface="Canva Sans 2 Bold"/>
              </a:rPr>
              <a:t>Motor Trade</a:t>
            </a:r>
          </a:p>
        </p:txBody>
      </p:sp>
      <p:graphicFrame>
        <p:nvGraphicFramePr>
          <p:cNvPr id="57" name="Chart 56"/>
          <p:cNvGraphicFramePr/>
          <p:nvPr>
            <p:extLst>
              <p:ext uri="{D42A27DB-BD31-4B8C-83A1-F6EECF244321}">
                <p14:modId xmlns:p14="http://schemas.microsoft.com/office/powerpoint/2010/main" val="1477531748"/>
              </p:ext>
            </p:extLst>
          </p:nvPr>
        </p:nvGraphicFramePr>
        <p:xfrm>
          <a:off x="607656" y="1983206"/>
          <a:ext cx="11083814" cy="760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89"/>
    </mc:Choice>
    <mc:Fallback xmlns="">
      <p:transition spd="slow" advTm="6568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00412" y="635652"/>
            <a:ext cx="1478472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4400" dirty="0">
                <a:solidFill>
                  <a:srgbClr val="1C1C1C"/>
                </a:solidFill>
                <a:latin typeface="Poppins Heavy"/>
              </a:rPr>
              <a:t>iv. Cost Efficiency Ratio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2723381" y="1824546"/>
            <a:ext cx="3259156" cy="1642607"/>
            <a:chOff x="0" y="0"/>
            <a:chExt cx="768057" cy="38709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68057" cy="387099"/>
            </a:xfrm>
            <a:custGeom>
              <a:avLst/>
              <a:gdLst/>
              <a:ahLst/>
              <a:cxnLst/>
              <a:rect l="l" t="t" r="r" b="b"/>
              <a:pathLst>
                <a:path w="768057" h="387099">
                  <a:moveTo>
                    <a:pt x="121147" y="0"/>
                  </a:moveTo>
                  <a:lnTo>
                    <a:pt x="646909" y="0"/>
                  </a:lnTo>
                  <a:cubicBezTo>
                    <a:pt x="713817" y="0"/>
                    <a:pt x="768057" y="54239"/>
                    <a:pt x="768057" y="121147"/>
                  </a:cubicBezTo>
                  <a:lnTo>
                    <a:pt x="768057" y="265951"/>
                  </a:lnTo>
                  <a:cubicBezTo>
                    <a:pt x="768057" y="298082"/>
                    <a:pt x="755293" y="328896"/>
                    <a:pt x="732574" y="351615"/>
                  </a:cubicBezTo>
                  <a:cubicBezTo>
                    <a:pt x="709854" y="374335"/>
                    <a:pt x="679040" y="387099"/>
                    <a:pt x="646909" y="387099"/>
                  </a:cubicBezTo>
                  <a:lnTo>
                    <a:pt x="121147" y="387099"/>
                  </a:lnTo>
                  <a:cubicBezTo>
                    <a:pt x="89017" y="387099"/>
                    <a:pt x="58203" y="374335"/>
                    <a:pt x="35483" y="351615"/>
                  </a:cubicBezTo>
                  <a:cubicBezTo>
                    <a:pt x="12764" y="328896"/>
                    <a:pt x="0" y="298082"/>
                    <a:pt x="0" y="265951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723381" y="3619553"/>
            <a:ext cx="3259156" cy="1642607"/>
            <a:chOff x="0" y="0"/>
            <a:chExt cx="768057" cy="3870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8057" cy="387099"/>
            </a:xfrm>
            <a:custGeom>
              <a:avLst/>
              <a:gdLst/>
              <a:ahLst/>
              <a:cxnLst/>
              <a:rect l="l" t="t" r="r" b="b"/>
              <a:pathLst>
                <a:path w="768057" h="387099">
                  <a:moveTo>
                    <a:pt x="121147" y="0"/>
                  </a:moveTo>
                  <a:lnTo>
                    <a:pt x="646909" y="0"/>
                  </a:lnTo>
                  <a:cubicBezTo>
                    <a:pt x="713817" y="0"/>
                    <a:pt x="768057" y="54239"/>
                    <a:pt x="768057" y="121147"/>
                  </a:cubicBezTo>
                  <a:lnTo>
                    <a:pt x="768057" y="265951"/>
                  </a:lnTo>
                  <a:cubicBezTo>
                    <a:pt x="768057" y="298082"/>
                    <a:pt x="755293" y="328896"/>
                    <a:pt x="732574" y="351615"/>
                  </a:cubicBezTo>
                  <a:cubicBezTo>
                    <a:pt x="709854" y="374335"/>
                    <a:pt x="679040" y="387099"/>
                    <a:pt x="646909" y="387099"/>
                  </a:cubicBezTo>
                  <a:lnTo>
                    <a:pt x="121147" y="387099"/>
                  </a:lnTo>
                  <a:cubicBezTo>
                    <a:pt x="89017" y="387099"/>
                    <a:pt x="58203" y="374335"/>
                    <a:pt x="35483" y="351615"/>
                  </a:cubicBezTo>
                  <a:cubicBezTo>
                    <a:pt x="12764" y="328896"/>
                    <a:pt x="0" y="298082"/>
                    <a:pt x="0" y="265951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353929" y="6348009"/>
            <a:ext cx="5222878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0"/>
              </a:lnSpc>
            </a:pPr>
            <a:r>
              <a:rPr lang="en-US" sz="1993" dirty="0">
                <a:solidFill>
                  <a:srgbClr val="000000"/>
                </a:solidFill>
                <a:latin typeface="Canva Sans 2 Bold"/>
              </a:rPr>
              <a:t>Analysis:  </a:t>
            </a:r>
            <a:r>
              <a:rPr lang="en-US" sz="1993" dirty="0">
                <a:solidFill>
                  <a:srgbClr val="000000"/>
                </a:solidFill>
                <a:latin typeface="Canva Sans 2"/>
              </a:rPr>
              <a:t>The cost efficiency ratio of ‘</a:t>
            </a:r>
            <a:r>
              <a:rPr lang="en-US" sz="1993" u="sng" dirty="0">
                <a:solidFill>
                  <a:srgbClr val="FFC619"/>
                </a:solidFill>
                <a:latin typeface="Canva Sans 2 Bold"/>
              </a:rPr>
              <a:t>One’</a:t>
            </a:r>
            <a:r>
              <a:rPr lang="en-US" sz="1993" dirty="0">
                <a:solidFill>
                  <a:srgbClr val="FFC619"/>
                </a:solidFill>
                <a:latin typeface="Canva Sans 2 Bold"/>
              </a:rPr>
              <a:t> </a:t>
            </a:r>
            <a:r>
              <a:rPr lang="en-US" sz="1993" dirty="0">
                <a:solidFill>
                  <a:srgbClr val="000000"/>
                </a:solidFill>
                <a:latin typeface="Canva Sans 2"/>
              </a:rPr>
              <a:t>or greater implies costs are higher than revenue which is not a good sign</a:t>
            </a:r>
            <a:r>
              <a:rPr lang="en-US" sz="1993" dirty="0">
                <a:solidFill>
                  <a:srgbClr val="000000"/>
                </a:solidFill>
                <a:latin typeface="Canva Sans 2 Bold"/>
              </a:rPr>
              <a:t>. </a:t>
            </a:r>
          </a:p>
          <a:p>
            <a:pPr algn="just">
              <a:lnSpc>
                <a:spcPts val="2790"/>
              </a:lnSpc>
            </a:pPr>
            <a:endParaRPr lang="en-US" sz="1993" dirty="0">
              <a:solidFill>
                <a:srgbClr val="000000"/>
              </a:solidFill>
              <a:latin typeface="Canva Sans 2 Bold"/>
            </a:endParaRPr>
          </a:p>
          <a:p>
            <a:pPr algn="just">
              <a:lnSpc>
                <a:spcPts val="2790"/>
              </a:lnSpc>
            </a:pPr>
            <a:endParaRPr lang="en-US" sz="1993" dirty="0">
              <a:solidFill>
                <a:srgbClr val="000000"/>
              </a:solidFill>
              <a:latin typeface="Canva Sans 2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837915" y="1847903"/>
            <a:ext cx="3030090" cy="113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dirty="0">
                <a:solidFill>
                  <a:srgbClr val="FCFCFC"/>
                </a:solidFill>
                <a:latin typeface="Poppins Ultra-Bold"/>
              </a:rPr>
              <a:t>1.00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12246" y="3552878"/>
            <a:ext cx="4957054" cy="113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dirty="0">
                <a:solidFill>
                  <a:srgbClr val="FCFCFC"/>
                </a:solidFill>
                <a:latin typeface="Poppins Bold"/>
              </a:rPr>
              <a:t>0.62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353929" y="2830413"/>
            <a:ext cx="3998060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CFCFC"/>
                </a:solidFill>
                <a:latin typeface="Canva Sans 2 Bold"/>
              </a:rPr>
              <a:t>Prof  &amp;Property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25475" y="4429178"/>
            <a:ext cx="3998060" cy="503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CFCFC"/>
                </a:solidFill>
                <a:latin typeface="Canva Sans 2 Bold"/>
              </a:rPr>
              <a:t>Education</a:t>
            </a:r>
          </a:p>
        </p:txBody>
      </p:sp>
      <p:graphicFrame>
        <p:nvGraphicFramePr>
          <p:cNvPr id="58" name="Chart 57"/>
          <p:cNvGraphicFramePr/>
          <p:nvPr>
            <p:extLst>
              <p:ext uri="{D42A27DB-BD31-4B8C-83A1-F6EECF244321}">
                <p14:modId xmlns:p14="http://schemas.microsoft.com/office/powerpoint/2010/main" val="962736461"/>
              </p:ext>
            </p:extLst>
          </p:nvPr>
        </p:nvGraphicFramePr>
        <p:xfrm>
          <a:off x="607655" y="1983206"/>
          <a:ext cx="11518823" cy="76064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359"/>
    </mc:Choice>
    <mc:Fallback xmlns="">
      <p:transition spd="slow" advTm="56359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279828"/>
              </p:ext>
            </p:extLst>
          </p:nvPr>
        </p:nvGraphicFramePr>
        <p:xfrm>
          <a:off x="1317338" y="2247901"/>
          <a:ext cx="9122062" cy="7864050"/>
        </p:xfrm>
        <a:graphic>
          <a:graphicData uri="http://schemas.openxmlformats.org/drawingml/2006/table">
            <a:tbl>
              <a:tblPr/>
              <a:tblGrid>
                <a:gridCol w="307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64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4534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dirty="0">
                          <a:solidFill>
                            <a:srgbClr val="000000"/>
                          </a:solidFill>
                          <a:latin typeface="Canva Sans 1 Bold"/>
                        </a:rPr>
                        <a:t>Highest Revenue Earning Entities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 2 Bold"/>
                        </a:rPr>
                        <a:t>Revenue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272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Hunter/Robinson, Davies, McDonald, Brown, Roberts, Brown Inc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dirty="0">
                          <a:solidFill>
                            <a:srgbClr val="FFC619"/>
                          </a:solidFill>
                          <a:latin typeface="Canva Sans 2"/>
                        </a:rPr>
                        <a:t>5173638</a:t>
                      </a:r>
                      <a:endParaRPr lang="en-US" sz="1100" dirty="0"/>
                    </a:p>
                    <a:p>
                      <a:pPr algn="ctr">
                        <a:lnSpc>
                          <a:spcPts val="2659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272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Williams, Martin, Harris, Fox, Cole, Taylor, Field, Jackson Ltd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Canva Sans 2 Bold"/>
                        </a:rPr>
                        <a:t>4034159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201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Reynolds/Webb, Preston, Wheeler/Green, Coleman, Hill and Saunders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7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Canva Sans 2 Bold"/>
                        </a:rPr>
                        <a:t>3816143</a:t>
                      </a:r>
                      <a:endParaRPr lang="en-US" sz="2000" dirty="0"/>
                    </a:p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2039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Lynch, Pritchard, Brown, O'Donnell/Tyler, West/O'Connor, Robinson Co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Canva Sans 2 Bold"/>
                        </a:rPr>
                        <a:t>3588865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2039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Fisher/Andrews, Weston/Bishop, Newman, Evans, Pearce, Williams/Smith LLP</a:t>
                      </a:r>
                      <a:r>
                        <a:rPr lang="en-US" sz="1600" b="1" dirty="0">
                          <a:effectLst/>
                        </a:rPr>
                        <a:t> </a:t>
                      </a:r>
                      <a:endParaRPr lang="en-US" sz="1100" b="1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Canva Sans 2 Bold"/>
                        </a:rPr>
                        <a:t>3435392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 rot="1523764">
            <a:off x="3220576" y="1052325"/>
            <a:ext cx="858526" cy="1273051"/>
          </a:xfrm>
          <a:custGeom>
            <a:avLst/>
            <a:gdLst/>
            <a:ahLst/>
            <a:cxnLst/>
            <a:rect l="l" t="t" r="r" b="b"/>
            <a:pathLst>
              <a:path w="858526" h="1273051">
                <a:moveTo>
                  <a:pt x="0" y="0"/>
                </a:moveTo>
                <a:lnTo>
                  <a:pt x="858526" y="0"/>
                </a:lnTo>
                <a:lnTo>
                  <a:pt x="858526" y="1273050"/>
                </a:lnTo>
                <a:lnTo>
                  <a:pt x="0" y="12730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371767"/>
              </p:ext>
            </p:extLst>
          </p:nvPr>
        </p:nvGraphicFramePr>
        <p:xfrm>
          <a:off x="11277599" y="3297003"/>
          <a:ext cx="6701931" cy="5693547"/>
        </p:xfrm>
        <a:graphic>
          <a:graphicData uri="http://schemas.openxmlformats.org/drawingml/2006/table">
            <a:tbl>
              <a:tblPr/>
              <a:tblGrid>
                <a:gridCol w="4651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00802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dirty="0">
                          <a:solidFill>
                            <a:srgbClr val="FCFCFC"/>
                          </a:solidFill>
                          <a:latin typeface="Poppins Bold"/>
                        </a:rPr>
                        <a:t>Lowest Revenue Earning Entities 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FCFCFC"/>
                          </a:solidFill>
                          <a:latin typeface="Poppins Bold"/>
                        </a:rPr>
                        <a:t>Revenue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09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99" kern="1200" dirty="0">
                          <a:solidFill>
                            <a:srgbClr val="000000"/>
                          </a:solidFill>
                          <a:latin typeface="Poppins Bold"/>
                          <a:ea typeface="+mn-ea"/>
                          <a:cs typeface="+mn-cs"/>
                        </a:rPr>
                        <a:t>Bull/Jackson, Hussain Inc/McCarthy, Grant, Singh, Carter and Smith</a:t>
                      </a:r>
                    </a:p>
                  </a:txBody>
                  <a:tcPr marL="73025" marR="73025" marT="0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FF5D35"/>
                          </a:solidFill>
                          <a:latin typeface="Poppins Bold"/>
                        </a:rPr>
                        <a:t>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5172">
                <a:tc>
                  <a:txBody>
                    <a:bodyPr/>
                    <a:lstStyle/>
                    <a:p>
                      <a:pPr marL="0" marR="0" algn="just" defTabSz="914400" rtl="0" eaLnBrk="1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99" kern="1200" dirty="0">
                          <a:solidFill>
                            <a:srgbClr val="000000"/>
                          </a:solidFill>
                          <a:latin typeface="Poppins Bold"/>
                          <a:ea typeface="+mn-ea"/>
                          <a:cs typeface="+mn-cs"/>
                        </a:rPr>
                        <a:t>Hunter, Green, Bryant, King, Tyler, Sullivan/Armstrong Co</a:t>
                      </a:r>
                    </a:p>
                  </a:txBody>
                  <a:tcPr marL="73025" marR="73025" marT="0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Poppins Bold"/>
                        </a:rPr>
                        <a:t>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34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99" kern="1200" dirty="0">
                          <a:solidFill>
                            <a:srgbClr val="000000"/>
                          </a:solidFill>
                          <a:latin typeface="Poppins Bold"/>
                          <a:ea typeface="+mn-ea"/>
                          <a:cs typeface="+mn-cs"/>
                        </a:rPr>
                        <a:t>Price/Shaw, Clark/Jones, Myers, Nicholls/Owen</a:t>
                      </a:r>
                    </a:p>
                  </a:txBody>
                  <a:tcPr marL="73025" marR="73025" marT="0" marB="0" anchor="b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dirty="0">
                          <a:solidFill>
                            <a:srgbClr val="000000"/>
                          </a:solidFill>
                          <a:latin typeface="Poppins Bold"/>
                        </a:rPr>
                        <a:t>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520027" y="563025"/>
            <a:ext cx="1478472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4600" dirty="0">
                <a:solidFill>
                  <a:srgbClr val="1C1C1C"/>
                </a:solidFill>
                <a:latin typeface="Poppins Heavy"/>
              </a:rPr>
              <a:t>v. Revenue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91000" y="1296450"/>
            <a:ext cx="3076575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dirty="0">
                <a:solidFill>
                  <a:srgbClr val="FFC619"/>
                </a:solidFill>
                <a:latin typeface="Gill Sans Display Ultra-Bold"/>
              </a:rPr>
              <a:t>Highest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99488" y="1859475"/>
            <a:ext cx="3177418" cy="100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dirty="0">
                <a:solidFill>
                  <a:srgbClr val="FF5D35"/>
                </a:solidFill>
                <a:latin typeface="Gill Sans Display Ultra-Bold"/>
              </a:rPr>
              <a:t>Lowest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39400" y="1592774"/>
            <a:ext cx="1360088" cy="14023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39"/>
              </a:lnSpc>
            </a:pPr>
            <a:r>
              <a:rPr lang="en-US" sz="8599" dirty="0">
                <a:solidFill>
                  <a:srgbClr val="000000"/>
                </a:solidFill>
                <a:latin typeface="Dosis Bold"/>
              </a:rPr>
              <a:t>VS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40"/>
    </mc:Choice>
    <mc:Fallback xmlns="">
      <p:transition spd="slow" advTm="3514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640199" y="2476206"/>
            <a:ext cx="2295725" cy="4991352"/>
            <a:chOff x="0" y="0"/>
            <a:chExt cx="604635" cy="1314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635" cy="1314595"/>
            </a:xfrm>
            <a:custGeom>
              <a:avLst/>
              <a:gdLst/>
              <a:ahLst/>
              <a:cxnLst/>
              <a:rect l="l" t="t" r="r" b="b"/>
              <a:pathLst>
                <a:path w="604635" h="1314595">
                  <a:moveTo>
                    <a:pt x="118031" y="0"/>
                  </a:moveTo>
                  <a:lnTo>
                    <a:pt x="486604" y="0"/>
                  </a:lnTo>
                  <a:cubicBezTo>
                    <a:pt x="551791" y="0"/>
                    <a:pt x="604635" y="52844"/>
                    <a:pt x="604635" y="118031"/>
                  </a:cubicBezTo>
                  <a:lnTo>
                    <a:pt x="604635" y="1196563"/>
                  </a:lnTo>
                  <a:cubicBezTo>
                    <a:pt x="604635" y="1227867"/>
                    <a:pt x="592200" y="1257889"/>
                    <a:pt x="570065" y="1280024"/>
                  </a:cubicBezTo>
                  <a:cubicBezTo>
                    <a:pt x="547930" y="1302159"/>
                    <a:pt x="517908" y="1314595"/>
                    <a:pt x="486604" y="1314595"/>
                  </a:cubicBezTo>
                  <a:lnTo>
                    <a:pt x="118031" y="1314595"/>
                  </a:lnTo>
                  <a:cubicBezTo>
                    <a:pt x="86727" y="1314595"/>
                    <a:pt x="56706" y="1302159"/>
                    <a:pt x="34571" y="1280024"/>
                  </a:cubicBezTo>
                  <a:cubicBezTo>
                    <a:pt x="12435" y="1257889"/>
                    <a:pt x="0" y="1227867"/>
                    <a:pt x="0" y="1196563"/>
                  </a:cubicBezTo>
                  <a:lnTo>
                    <a:pt x="0" y="118031"/>
                  </a:lnTo>
                  <a:cubicBezTo>
                    <a:pt x="0" y="86727"/>
                    <a:pt x="12435" y="56706"/>
                    <a:pt x="34571" y="34571"/>
                  </a:cubicBezTo>
                  <a:cubicBezTo>
                    <a:pt x="56706" y="12435"/>
                    <a:pt x="86727" y="0"/>
                    <a:pt x="118031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312359" y="4200616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327785" y="5729019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638896" y="4200616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638896" y="5664447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0597794" y="733810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4312359" y="733810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516477" y="582354"/>
            <a:ext cx="3958103" cy="2805306"/>
          </a:xfrm>
          <a:custGeom>
            <a:avLst/>
            <a:gdLst/>
            <a:ahLst/>
            <a:cxnLst/>
            <a:rect l="l" t="t" r="r" b="b"/>
            <a:pathLst>
              <a:path w="3958103" h="2805306">
                <a:moveTo>
                  <a:pt x="0" y="0"/>
                </a:moveTo>
                <a:lnTo>
                  <a:pt x="3958103" y="0"/>
                </a:lnTo>
                <a:lnTo>
                  <a:pt x="3958103" y="2805306"/>
                </a:lnTo>
                <a:lnTo>
                  <a:pt x="0" y="2805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384968" y="2343084"/>
            <a:ext cx="2059021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27785" y="2824371"/>
            <a:ext cx="9388831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1C1C1C"/>
                </a:solidFill>
                <a:latin typeface="Canva Sans 2"/>
              </a:rPr>
              <a:t>The credit risk analysis serves as a critical tool for assessing credit risk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12359" y="1492102"/>
            <a:ext cx="10597572" cy="91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80"/>
              </a:lnSpc>
            </a:pPr>
            <a:r>
              <a:rPr lang="en-US" sz="5900" dirty="0">
                <a:solidFill>
                  <a:srgbClr val="1C1C1C"/>
                </a:solidFill>
                <a:latin typeface="Canva Sans 1 Bold"/>
              </a:rPr>
              <a:t> </a:t>
            </a:r>
            <a:r>
              <a:rPr lang="en-US" sz="5600" dirty="0">
                <a:solidFill>
                  <a:srgbClr val="1C1C1C"/>
                </a:solidFill>
                <a:latin typeface="Poppins Ultra-Bold" charset="0"/>
                <a:ea typeface="PMingLiU-ExtB" pitchFamily="18" charset="-120"/>
                <a:cs typeface="Poppins Ultra-Bold" charset="0"/>
              </a:rPr>
              <a:t>Credit Rating Analysis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03189" y="4131991"/>
            <a:ext cx="5099014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00" dirty="0">
                <a:solidFill>
                  <a:srgbClr val="1C1C1C"/>
                </a:solidFill>
                <a:latin typeface="Canva Sans 1 Bold"/>
              </a:rPr>
              <a:t>Entities with good standing items on credit report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03189" y="5705255"/>
            <a:ext cx="4015571" cy="800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600" dirty="0">
                <a:solidFill>
                  <a:srgbClr val="1C1C1C"/>
                </a:solidFill>
                <a:latin typeface="Canva Sans 1 Bold"/>
              </a:rPr>
              <a:t>Risk Analysis based on Primary Sector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30512" y="4232407"/>
            <a:ext cx="7019415" cy="1703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00" dirty="0">
                <a:solidFill>
                  <a:srgbClr val="1C1C1C"/>
                </a:solidFill>
                <a:latin typeface="Canva Sans 1 Bold"/>
              </a:rPr>
              <a:t>Entities with negative standing items on credit report</a:t>
            </a:r>
          </a:p>
          <a:p>
            <a:pPr>
              <a:lnSpc>
                <a:spcPts val="6750"/>
              </a:lnSpc>
            </a:pPr>
            <a:endParaRPr lang="en-US" sz="2700" dirty="0">
              <a:solidFill>
                <a:srgbClr val="1C1C1C"/>
              </a:solidFill>
              <a:latin typeface="Canva Sans 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145752" y="5651672"/>
            <a:ext cx="5994623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00" dirty="0">
                <a:solidFill>
                  <a:srgbClr val="1C1C1C"/>
                </a:solidFill>
                <a:latin typeface="Canva Sans 1 Bold"/>
              </a:rPr>
              <a:t>Extracting the list of businesses with Liens filed and still open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03189" y="7379348"/>
            <a:ext cx="551663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00" dirty="0">
                <a:solidFill>
                  <a:srgbClr val="1C1C1C"/>
                </a:solidFill>
                <a:latin typeface="Canva Sans 1 Bold"/>
              </a:rPr>
              <a:t>Identify businesses with history of missed and late payments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45752" y="7325333"/>
            <a:ext cx="6461535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00" dirty="0">
                <a:solidFill>
                  <a:srgbClr val="1C1C1C"/>
                </a:solidFill>
                <a:latin typeface="Canva Sans 1 Bold"/>
              </a:rPr>
              <a:t>Average loan amount and survival rate by sector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51"/>
    </mc:Choice>
    <mc:Fallback xmlns="">
      <p:transition spd="slow" advTm="4205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384967" y="2697686"/>
            <a:ext cx="3525900" cy="6879881"/>
            <a:chOff x="0" y="0"/>
            <a:chExt cx="1613754" cy="18435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3754" cy="1843538"/>
            </a:xfrm>
            <a:custGeom>
              <a:avLst/>
              <a:gdLst/>
              <a:ahLst/>
              <a:cxnLst/>
              <a:rect l="l" t="t" r="r" b="b"/>
              <a:pathLst>
                <a:path w="1613754" h="1843538">
                  <a:moveTo>
                    <a:pt x="64440" y="0"/>
                  </a:moveTo>
                  <a:lnTo>
                    <a:pt x="1549314" y="0"/>
                  </a:lnTo>
                  <a:cubicBezTo>
                    <a:pt x="1566404" y="0"/>
                    <a:pt x="1582795" y="6789"/>
                    <a:pt x="1594880" y="18874"/>
                  </a:cubicBezTo>
                  <a:cubicBezTo>
                    <a:pt x="1606965" y="30959"/>
                    <a:pt x="1613754" y="47349"/>
                    <a:pt x="1613754" y="64440"/>
                  </a:cubicBezTo>
                  <a:lnTo>
                    <a:pt x="1613754" y="1779098"/>
                  </a:lnTo>
                  <a:cubicBezTo>
                    <a:pt x="1613754" y="1796188"/>
                    <a:pt x="1606965" y="1812579"/>
                    <a:pt x="1594880" y="1824664"/>
                  </a:cubicBezTo>
                  <a:cubicBezTo>
                    <a:pt x="1582795" y="1836749"/>
                    <a:pt x="1566404" y="1843538"/>
                    <a:pt x="1549314" y="1843538"/>
                  </a:cubicBezTo>
                  <a:lnTo>
                    <a:pt x="64440" y="1843538"/>
                  </a:lnTo>
                  <a:cubicBezTo>
                    <a:pt x="47349" y="1843538"/>
                    <a:pt x="30959" y="1836749"/>
                    <a:pt x="18874" y="1824664"/>
                  </a:cubicBezTo>
                  <a:cubicBezTo>
                    <a:pt x="6789" y="1812579"/>
                    <a:pt x="0" y="1796188"/>
                    <a:pt x="0" y="1779098"/>
                  </a:cubicBezTo>
                  <a:lnTo>
                    <a:pt x="0" y="64440"/>
                  </a:lnTo>
                  <a:cubicBezTo>
                    <a:pt x="0" y="47349"/>
                    <a:pt x="6789" y="30959"/>
                    <a:pt x="18874" y="18874"/>
                  </a:cubicBezTo>
                  <a:cubicBezTo>
                    <a:pt x="30959" y="6789"/>
                    <a:pt x="47349" y="0"/>
                    <a:pt x="6444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95275"/>
              <a:ext cx="812800" cy="110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5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46808" y="2697686"/>
            <a:ext cx="3616791" cy="6713015"/>
            <a:chOff x="0" y="0"/>
            <a:chExt cx="1613754" cy="18435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3754" cy="1843538"/>
            </a:xfrm>
            <a:custGeom>
              <a:avLst/>
              <a:gdLst/>
              <a:ahLst/>
              <a:cxnLst/>
              <a:rect l="l" t="t" r="r" b="b"/>
              <a:pathLst>
                <a:path w="1613754" h="1843538">
                  <a:moveTo>
                    <a:pt x="64440" y="0"/>
                  </a:moveTo>
                  <a:lnTo>
                    <a:pt x="1549314" y="0"/>
                  </a:lnTo>
                  <a:cubicBezTo>
                    <a:pt x="1566404" y="0"/>
                    <a:pt x="1582795" y="6789"/>
                    <a:pt x="1594880" y="18874"/>
                  </a:cubicBezTo>
                  <a:cubicBezTo>
                    <a:pt x="1606965" y="30959"/>
                    <a:pt x="1613754" y="47349"/>
                    <a:pt x="1613754" y="64440"/>
                  </a:cubicBezTo>
                  <a:lnTo>
                    <a:pt x="1613754" y="1779098"/>
                  </a:lnTo>
                  <a:cubicBezTo>
                    <a:pt x="1613754" y="1796188"/>
                    <a:pt x="1606965" y="1812579"/>
                    <a:pt x="1594880" y="1824664"/>
                  </a:cubicBezTo>
                  <a:cubicBezTo>
                    <a:pt x="1582795" y="1836749"/>
                    <a:pt x="1566404" y="1843538"/>
                    <a:pt x="1549314" y="1843538"/>
                  </a:cubicBezTo>
                  <a:lnTo>
                    <a:pt x="64440" y="1843538"/>
                  </a:lnTo>
                  <a:cubicBezTo>
                    <a:pt x="47349" y="1843538"/>
                    <a:pt x="30959" y="1836749"/>
                    <a:pt x="18874" y="1824664"/>
                  </a:cubicBezTo>
                  <a:cubicBezTo>
                    <a:pt x="6789" y="1812579"/>
                    <a:pt x="0" y="1796188"/>
                    <a:pt x="0" y="1779098"/>
                  </a:cubicBezTo>
                  <a:lnTo>
                    <a:pt x="0" y="64440"/>
                  </a:lnTo>
                  <a:cubicBezTo>
                    <a:pt x="0" y="47349"/>
                    <a:pt x="6789" y="30959"/>
                    <a:pt x="18874" y="18874"/>
                  </a:cubicBezTo>
                  <a:cubicBezTo>
                    <a:pt x="30959" y="6789"/>
                    <a:pt x="47349" y="0"/>
                    <a:pt x="6444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95275"/>
              <a:ext cx="812800" cy="110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5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571229" y="3543300"/>
            <a:ext cx="2933879" cy="1744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Canva Sans 1 Bold"/>
              </a:rPr>
              <a:t>i</a:t>
            </a:r>
            <a:r>
              <a:rPr lang="en-US" sz="2400" b="1" dirty="0">
                <a:solidFill>
                  <a:srgbClr val="000000"/>
                </a:solidFill>
                <a:latin typeface="Canva Sans 1 Bold"/>
              </a:rPr>
              <a:t>.  Good standing items on credit report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Canva Sans 1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946808" y="3962933"/>
            <a:ext cx="2933879" cy="2064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Canva Sans 1 Bold"/>
              </a:rPr>
              <a:t>ii. Negative standing items on credit report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Canva Sans 1 Bold"/>
            </a:endParaRPr>
          </a:p>
          <a:p>
            <a:pPr algn="ctr">
              <a:lnSpc>
                <a:spcPts val="2760"/>
              </a:lnSpc>
              <a:spcBef>
                <a:spcPct val="0"/>
              </a:spcBef>
            </a:pPr>
            <a:endParaRPr lang="en-US" sz="2800" dirty="0">
              <a:solidFill>
                <a:srgbClr val="000000"/>
              </a:solidFill>
              <a:latin typeface="Canva Sans 1 Bold"/>
            </a:endParaRPr>
          </a:p>
        </p:txBody>
      </p:sp>
      <p:graphicFrame>
        <p:nvGraphicFramePr>
          <p:cNvPr id="14" name="Table 14"/>
          <p:cNvGraphicFramePr>
            <a:graphicFrameLocks noGrp="1"/>
          </p:cNvGraphicFramePr>
          <p:nvPr/>
        </p:nvGraphicFramePr>
        <p:xfrm>
          <a:off x="4647558" y="2906728"/>
          <a:ext cx="4299705" cy="6486492"/>
        </p:xfrm>
        <a:graphic>
          <a:graphicData uri="http://schemas.openxmlformats.org/drawingml/2006/table">
            <a:tbl>
              <a:tblPr/>
              <a:tblGrid>
                <a:gridCol w="4299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70698">
                <a:tc>
                  <a:txBody>
                    <a:bodyPr/>
                    <a:lstStyle/>
                    <a:p>
                      <a:pPr algn="ctr">
                        <a:lnSpc>
                          <a:spcPts val="1925"/>
                        </a:lnSpc>
                        <a:defRPr/>
                      </a:pPr>
                      <a:r>
                        <a:rPr lang="en-US" sz="1799">
                          <a:solidFill>
                            <a:srgbClr val="000000"/>
                          </a:solidFill>
                          <a:latin typeface="Canva Sans 1 Bold"/>
                        </a:rPr>
                        <a:t>Thorpe, Johnson, Cooper, Richardson, Stanley, Whitehouse/Hall Inc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7546"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 2"/>
                        </a:rPr>
                        <a:t>Chambers, Marsh/Parker, Harvey, Harris, Hunt and Edwards Inc</a:t>
                      </a:r>
                      <a:endParaRPr lang="en-US" sz="1100"/>
                    </a:p>
                    <a:p>
                      <a:pPr algn="ctr">
                        <a:lnSpc>
                          <a:spcPts val="1711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2769"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 2 Bold"/>
                        </a:rPr>
                        <a:t>Davies, Barnes/Bates, Ball/Burton, White Inc</a:t>
                      </a:r>
                      <a:endParaRPr lang="en-US" sz="1100"/>
                    </a:p>
                    <a:p>
                      <a:pPr algn="ctr">
                        <a:lnSpc>
                          <a:spcPts val="1711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2769"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 2"/>
                        </a:rPr>
                        <a:t>Davidson, Kelly, Taylor, Owen, White, Goddard, Stevens, Stevens, Palmer, Wall/Townsend Inc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2710"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 2 Bold"/>
                        </a:rPr>
                        <a:t>Adams/Shepherd, Bishop/Patel, Cox, Francis, Khan, Mann, Dyer and Stone PLC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5" name="Table 15"/>
          <p:cNvGraphicFramePr>
            <a:graphicFrameLocks noGrp="1"/>
          </p:cNvGraphicFramePr>
          <p:nvPr/>
        </p:nvGraphicFramePr>
        <p:xfrm>
          <a:off x="12990679" y="3605201"/>
          <a:ext cx="3740904" cy="5089548"/>
        </p:xfrm>
        <a:graphic>
          <a:graphicData uri="http://schemas.openxmlformats.org/drawingml/2006/table">
            <a:tbl>
              <a:tblPr/>
              <a:tblGrid>
                <a:gridCol w="374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09849">
                <a:tc>
                  <a:txBody>
                    <a:bodyPr/>
                    <a:lstStyle/>
                    <a:p>
                      <a:pPr algn="ctr">
                        <a:lnSpc>
                          <a:spcPts val="1925"/>
                        </a:lnSpc>
                        <a:defRPr/>
                      </a:pPr>
                      <a:r>
                        <a:rPr lang="en-US" sz="1799" dirty="0">
                          <a:solidFill>
                            <a:srgbClr val="000000"/>
                          </a:solidFill>
                          <a:latin typeface="Canva Sans 1 Bold"/>
                        </a:rPr>
                        <a:t>Jennings/Lawson, Williams/Davis, Slater, Collins, Francis, Pearson </a:t>
                      </a:r>
                      <a:r>
                        <a:rPr lang="en-US" sz="1799" dirty="0" err="1">
                          <a:solidFill>
                            <a:srgbClr val="000000"/>
                          </a:solidFill>
                          <a:latin typeface="Canva Sans 1 Bold"/>
                        </a:rPr>
                        <a:t>Inc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8915"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r>
                        <a:rPr lang="en-US" sz="1599" dirty="0">
                          <a:solidFill>
                            <a:srgbClr val="000000"/>
                          </a:solidFill>
                          <a:latin typeface="Canva Sans 2"/>
                        </a:rPr>
                        <a:t>King/</a:t>
                      </a:r>
                      <a:r>
                        <a:rPr lang="en-US" sz="1599" dirty="0" err="1">
                          <a:solidFill>
                            <a:srgbClr val="000000"/>
                          </a:solidFill>
                          <a:latin typeface="Canva Sans 2"/>
                        </a:rPr>
                        <a:t>Akhtar</a:t>
                      </a:r>
                      <a:r>
                        <a:rPr lang="en-US" sz="1599" dirty="0">
                          <a:solidFill>
                            <a:srgbClr val="000000"/>
                          </a:solidFill>
                          <a:latin typeface="Canva Sans 2"/>
                        </a:rPr>
                        <a:t>, O'Brien, Poole, Marshall and Sons Co</a:t>
                      </a:r>
                      <a:endParaRPr lang="en-US" sz="1100" dirty="0"/>
                    </a:p>
                    <a:p>
                      <a:pPr algn="ctr">
                        <a:lnSpc>
                          <a:spcPts val="1711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5392"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 2 Bold"/>
                        </a:rPr>
                        <a:t>Wood, Jones, Brooks, Bates, Scott, Farmer/Goddard Co</a:t>
                      </a:r>
                      <a:endParaRPr lang="en-US" sz="1100"/>
                    </a:p>
                    <a:p>
                      <a:pPr algn="ctr">
                        <a:lnSpc>
                          <a:spcPts val="1711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5392">
                <a:tc>
                  <a:txBody>
                    <a:bodyPr/>
                    <a:lstStyle/>
                    <a:p>
                      <a:pPr algn="ctr">
                        <a:lnSpc>
                          <a:spcPts val="1711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Canva Sans 2"/>
                        </a:rPr>
                        <a:t>Bell, O'Brien, Rose, James, Pearce, Kaur, Mistry, Ingram, McLean and Evans Co</a:t>
                      </a:r>
                      <a:endParaRPr lang="en-US" sz="1100"/>
                    </a:p>
                    <a:p>
                      <a:pPr algn="ctr">
                        <a:lnSpc>
                          <a:spcPts val="1711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TextBox 16"/>
          <p:cNvSpPr txBox="1"/>
          <p:nvPr/>
        </p:nvSpPr>
        <p:spPr>
          <a:xfrm>
            <a:off x="1756435" y="5012711"/>
            <a:ext cx="2563465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Canva Sans 1"/>
              </a:rPr>
              <a:t>Good standing items on a company’s credit report shows a clean credit history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44269" y="5403623"/>
            <a:ext cx="2560498" cy="1054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Canva Sans 1"/>
              </a:rPr>
              <a:t>Negative standing item shows troubled financial history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74576" y="651543"/>
            <a:ext cx="14784724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1C1C1C"/>
                </a:solidFill>
                <a:latin typeface="Poppins Heavy"/>
              </a:rPr>
              <a:t>Good Standing  Vs Negative Standing Item on Report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93"/>
    </mc:Choice>
    <mc:Fallback xmlns="">
      <p:transition spd="slow" advTm="3149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50398" y="-171482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6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6" y="0"/>
                </a:lnTo>
                <a:lnTo>
                  <a:pt x="2769936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801160" y="2487224"/>
            <a:ext cx="2615466" cy="976254"/>
            <a:chOff x="0" y="0"/>
            <a:chExt cx="647882" cy="2418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7882" cy="241830"/>
            </a:xfrm>
            <a:custGeom>
              <a:avLst/>
              <a:gdLst/>
              <a:ahLst/>
              <a:cxnLst/>
              <a:rect l="l" t="t" r="r" b="b"/>
              <a:pathLst>
                <a:path w="647882" h="241830">
                  <a:moveTo>
                    <a:pt x="29601" y="0"/>
                  </a:moveTo>
                  <a:lnTo>
                    <a:pt x="618281" y="0"/>
                  </a:lnTo>
                  <a:cubicBezTo>
                    <a:pt x="634629" y="0"/>
                    <a:pt x="647882" y="13253"/>
                    <a:pt x="647882" y="29601"/>
                  </a:cubicBezTo>
                  <a:lnTo>
                    <a:pt x="647882" y="212229"/>
                  </a:lnTo>
                  <a:cubicBezTo>
                    <a:pt x="647882" y="228577"/>
                    <a:pt x="634629" y="241830"/>
                    <a:pt x="618281" y="241830"/>
                  </a:cubicBezTo>
                  <a:lnTo>
                    <a:pt x="29601" y="241830"/>
                  </a:lnTo>
                  <a:cubicBezTo>
                    <a:pt x="13253" y="241830"/>
                    <a:pt x="0" y="228577"/>
                    <a:pt x="0" y="212229"/>
                  </a:cubicBezTo>
                  <a:lnTo>
                    <a:pt x="0" y="29601"/>
                  </a:lnTo>
                  <a:cubicBezTo>
                    <a:pt x="0" y="13253"/>
                    <a:pt x="13253" y="0"/>
                    <a:pt x="29601" y="0"/>
                  </a:cubicBezTo>
                  <a:close/>
                </a:path>
              </a:pathLst>
            </a:custGeom>
            <a:solidFill>
              <a:srgbClr val="FF5D35">
                <a:alpha val="78824"/>
              </a:srgbClr>
            </a:solidFill>
            <a:ln w="9525">
              <a:solidFill>
                <a:srgbClr val="404040">
                  <a:alpha val="78824"/>
                </a:srgbClr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07126" y="2468613"/>
            <a:ext cx="2520913" cy="976254"/>
            <a:chOff x="0" y="0"/>
            <a:chExt cx="624460" cy="24183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24460" cy="241830"/>
            </a:xfrm>
            <a:custGeom>
              <a:avLst/>
              <a:gdLst/>
              <a:ahLst/>
              <a:cxnLst/>
              <a:rect l="l" t="t" r="r" b="b"/>
              <a:pathLst>
                <a:path w="624460" h="241830">
                  <a:moveTo>
                    <a:pt x="30711" y="0"/>
                  </a:moveTo>
                  <a:lnTo>
                    <a:pt x="593750" y="0"/>
                  </a:lnTo>
                  <a:cubicBezTo>
                    <a:pt x="601895" y="0"/>
                    <a:pt x="609706" y="3236"/>
                    <a:pt x="615465" y="8995"/>
                  </a:cubicBezTo>
                  <a:cubicBezTo>
                    <a:pt x="621225" y="14754"/>
                    <a:pt x="624460" y="22566"/>
                    <a:pt x="624460" y="30711"/>
                  </a:cubicBezTo>
                  <a:lnTo>
                    <a:pt x="624460" y="211119"/>
                  </a:lnTo>
                  <a:cubicBezTo>
                    <a:pt x="624460" y="219264"/>
                    <a:pt x="621225" y="227075"/>
                    <a:pt x="615465" y="232835"/>
                  </a:cubicBezTo>
                  <a:cubicBezTo>
                    <a:pt x="609706" y="238594"/>
                    <a:pt x="601895" y="241830"/>
                    <a:pt x="593750" y="241830"/>
                  </a:cubicBezTo>
                  <a:lnTo>
                    <a:pt x="30711" y="241830"/>
                  </a:lnTo>
                  <a:cubicBezTo>
                    <a:pt x="22566" y="241830"/>
                    <a:pt x="14754" y="238594"/>
                    <a:pt x="8995" y="232835"/>
                  </a:cubicBezTo>
                  <a:cubicBezTo>
                    <a:pt x="3236" y="227075"/>
                    <a:pt x="0" y="219264"/>
                    <a:pt x="0" y="211119"/>
                  </a:cubicBezTo>
                  <a:lnTo>
                    <a:pt x="0" y="30711"/>
                  </a:lnTo>
                  <a:cubicBezTo>
                    <a:pt x="0" y="22566"/>
                    <a:pt x="3236" y="14754"/>
                    <a:pt x="8995" y="8995"/>
                  </a:cubicBezTo>
                  <a:cubicBezTo>
                    <a:pt x="14754" y="3236"/>
                    <a:pt x="22566" y="0"/>
                    <a:pt x="30711" y="0"/>
                  </a:cubicBezTo>
                  <a:close/>
                </a:path>
              </a:pathLst>
            </a:custGeom>
            <a:solidFill>
              <a:srgbClr val="FFC619">
                <a:alpha val="78824"/>
              </a:srgbClr>
            </a:solidFill>
            <a:ln w="9525">
              <a:solidFill>
                <a:srgbClr val="404040">
                  <a:alpha val="78824"/>
                </a:srgbClr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38920" y="2487224"/>
            <a:ext cx="2561530" cy="966402"/>
            <a:chOff x="0" y="0"/>
            <a:chExt cx="634521" cy="2393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4521" cy="239389"/>
            </a:xfrm>
            <a:custGeom>
              <a:avLst/>
              <a:gdLst/>
              <a:ahLst/>
              <a:cxnLst/>
              <a:rect l="l" t="t" r="r" b="b"/>
              <a:pathLst>
                <a:path w="634521" h="239389">
                  <a:moveTo>
                    <a:pt x="30224" y="0"/>
                  </a:moveTo>
                  <a:lnTo>
                    <a:pt x="604298" y="0"/>
                  </a:lnTo>
                  <a:cubicBezTo>
                    <a:pt x="612314" y="0"/>
                    <a:pt x="620001" y="3184"/>
                    <a:pt x="625669" y="8852"/>
                  </a:cubicBezTo>
                  <a:cubicBezTo>
                    <a:pt x="631337" y="14520"/>
                    <a:pt x="634521" y="22208"/>
                    <a:pt x="634521" y="30224"/>
                  </a:cubicBezTo>
                  <a:lnTo>
                    <a:pt x="634521" y="209165"/>
                  </a:lnTo>
                  <a:cubicBezTo>
                    <a:pt x="634521" y="225858"/>
                    <a:pt x="620990" y="239389"/>
                    <a:pt x="604298" y="239389"/>
                  </a:cubicBezTo>
                  <a:lnTo>
                    <a:pt x="30224" y="239389"/>
                  </a:lnTo>
                  <a:cubicBezTo>
                    <a:pt x="13532" y="239389"/>
                    <a:pt x="0" y="225858"/>
                    <a:pt x="0" y="209165"/>
                  </a:cubicBezTo>
                  <a:lnTo>
                    <a:pt x="0" y="30224"/>
                  </a:lnTo>
                  <a:cubicBezTo>
                    <a:pt x="0" y="13532"/>
                    <a:pt x="13532" y="0"/>
                    <a:pt x="30224" y="0"/>
                  </a:cubicBezTo>
                  <a:close/>
                </a:path>
              </a:pathLst>
            </a:custGeom>
            <a:solidFill>
              <a:srgbClr val="00BF63">
                <a:alpha val="72941"/>
              </a:srgbClr>
            </a:solidFill>
            <a:ln w="9525">
              <a:solidFill>
                <a:srgbClr val="404040">
                  <a:alpha val="72941"/>
                </a:srgbClr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598849" y="3463479"/>
            <a:ext cx="7817781" cy="5643299"/>
            <a:chOff x="-208137" y="0"/>
            <a:chExt cx="2165056" cy="1397912"/>
          </a:xfrm>
        </p:grpSpPr>
        <p:sp>
          <p:nvSpPr>
            <p:cNvPr id="16" name="Freeform 16"/>
            <p:cNvSpPr/>
            <p:nvPr/>
          </p:nvSpPr>
          <p:spPr>
            <a:xfrm>
              <a:off x="-208137" y="0"/>
              <a:ext cx="2165056" cy="1397912"/>
            </a:xfrm>
            <a:custGeom>
              <a:avLst/>
              <a:gdLst/>
              <a:ahLst/>
              <a:cxnLst/>
              <a:rect l="l" t="t" r="r" b="b"/>
              <a:pathLst>
                <a:path w="1956918" h="1397912">
                  <a:moveTo>
                    <a:pt x="9800" y="0"/>
                  </a:moveTo>
                  <a:lnTo>
                    <a:pt x="1947118" y="0"/>
                  </a:lnTo>
                  <a:cubicBezTo>
                    <a:pt x="1952530" y="0"/>
                    <a:pt x="1956918" y="4388"/>
                    <a:pt x="1956918" y="9800"/>
                  </a:cubicBezTo>
                  <a:lnTo>
                    <a:pt x="1956918" y="1388112"/>
                  </a:lnTo>
                  <a:cubicBezTo>
                    <a:pt x="1956918" y="1390712"/>
                    <a:pt x="1955885" y="1393204"/>
                    <a:pt x="1954048" y="1395042"/>
                  </a:cubicBezTo>
                  <a:cubicBezTo>
                    <a:pt x="1952210" y="1396880"/>
                    <a:pt x="1949717" y="1397912"/>
                    <a:pt x="1947118" y="1397912"/>
                  </a:cubicBezTo>
                  <a:lnTo>
                    <a:pt x="9800" y="1397912"/>
                  </a:lnTo>
                  <a:cubicBezTo>
                    <a:pt x="4388" y="1397912"/>
                    <a:pt x="0" y="1393525"/>
                    <a:pt x="0" y="1388112"/>
                  </a:cubicBezTo>
                  <a:lnTo>
                    <a:pt x="0" y="9800"/>
                  </a:lnTo>
                  <a:cubicBezTo>
                    <a:pt x="0" y="7201"/>
                    <a:pt x="1032" y="4708"/>
                    <a:pt x="2870" y="2870"/>
                  </a:cubicBezTo>
                  <a:cubicBezTo>
                    <a:pt x="4708" y="1032"/>
                    <a:pt x="7201" y="0"/>
                    <a:pt x="9800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404040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57288" y="4037534"/>
            <a:ext cx="7735580" cy="567015"/>
            <a:chOff x="0" y="0"/>
            <a:chExt cx="1916195" cy="14045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6195" cy="140456"/>
            </a:xfrm>
            <a:custGeom>
              <a:avLst/>
              <a:gdLst/>
              <a:ahLst/>
              <a:cxnLst/>
              <a:rect l="l" t="t" r="r" b="b"/>
              <a:pathLst>
                <a:path w="1916195" h="140456">
                  <a:moveTo>
                    <a:pt x="0" y="0"/>
                  </a:moveTo>
                  <a:lnTo>
                    <a:pt x="1916195" y="0"/>
                  </a:lnTo>
                  <a:lnTo>
                    <a:pt x="1916195" y="140456"/>
                  </a:lnTo>
                  <a:lnTo>
                    <a:pt x="0" y="140456"/>
                  </a:lnTo>
                  <a:lnTo>
                    <a:pt x="0" y="0"/>
                  </a:lnTo>
                </a:path>
              </a:pathLst>
            </a:custGeom>
            <a:solidFill>
              <a:srgbClr val="EFB1B1">
                <a:alpha val="14902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5105400" y="3484305"/>
            <a:ext cx="0" cy="5653151"/>
          </a:xfrm>
          <a:prstGeom prst="line">
            <a:avLst/>
          </a:prstGeom>
          <a:ln w="9525" cap="flat">
            <a:solidFill>
              <a:srgbClr val="4040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2557288" y="5174207"/>
            <a:ext cx="7735580" cy="567015"/>
            <a:chOff x="0" y="0"/>
            <a:chExt cx="1916195" cy="14045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6195" cy="140456"/>
            </a:xfrm>
            <a:custGeom>
              <a:avLst/>
              <a:gdLst/>
              <a:ahLst/>
              <a:cxnLst/>
              <a:rect l="l" t="t" r="r" b="b"/>
              <a:pathLst>
                <a:path w="1916195" h="140456">
                  <a:moveTo>
                    <a:pt x="0" y="0"/>
                  </a:moveTo>
                  <a:lnTo>
                    <a:pt x="1916195" y="0"/>
                  </a:lnTo>
                  <a:lnTo>
                    <a:pt x="1916195" y="140456"/>
                  </a:lnTo>
                  <a:lnTo>
                    <a:pt x="0" y="140456"/>
                  </a:lnTo>
                  <a:lnTo>
                    <a:pt x="0" y="0"/>
                  </a:lnTo>
                </a:path>
              </a:pathLst>
            </a:custGeom>
            <a:solidFill>
              <a:srgbClr val="EFB1B1">
                <a:alpha val="14902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557288" y="6310881"/>
            <a:ext cx="7735580" cy="567015"/>
            <a:chOff x="0" y="0"/>
            <a:chExt cx="1916195" cy="14045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16195" cy="140456"/>
            </a:xfrm>
            <a:custGeom>
              <a:avLst/>
              <a:gdLst/>
              <a:ahLst/>
              <a:cxnLst/>
              <a:rect l="l" t="t" r="r" b="b"/>
              <a:pathLst>
                <a:path w="1916195" h="140456">
                  <a:moveTo>
                    <a:pt x="0" y="0"/>
                  </a:moveTo>
                  <a:lnTo>
                    <a:pt x="1916195" y="0"/>
                  </a:lnTo>
                  <a:lnTo>
                    <a:pt x="1916195" y="140456"/>
                  </a:lnTo>
                  <a:lnTo>
                    <a:pt x="0" y="140456"/>
                  </a:lnTo>
                  <a:lnTo>
                    <a:pt x="0" y="0"/>
                  </a:lnTo>
                </a:path>
              </a:pathLst>
            </a:custGeom>
            <a:solidFill>
              <a:srgbClr val="EFB1B1">
                <a:alpha val="14902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570611" y="7470442"/>
            <a:ext cx="7735580" cy="567015"/>
            <a:chOff x="0" y="0"/>
            <a:chExt cx="1916195" cy="1404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6195" cy="140456"/>
            </a:xfrm>
            <a:custGeom>
              <a:avLst/>
              <a:gdLst/>
              <a:ahLst/>
              <a:cxnLst/>
              <a:rect l="l" t="t" r="r" b="b"/>
              <a:pathLst>
                <a:path w="1916195" h="140456">
                  <a:moveTo>
                    <a:pt x="0" y="0"/>
                  </a:moveTo>
                  <a:lnTo>
                    <a:pt x="1916195" y="0"/>
                  </a:lnTo>
                  <a:lnTo>
                    <a:pt x="1916195" y="140456"/>
                  </a:lnTo>
                  <a:lnTo>
                    <a:pt x="0" y="140456"/>
                  </a:lnTo>
                  <a:lnTo>
                    <a:pt x="0" y="0"/>
                  </a:lnTo>
                </a:path>
              </a:pathLst>
            </a:custGeom>
            <a:solidFill>
              <a:srgbClr val="EFB1B1">
                <a:alpha val="14902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598849" y="8522289"/>
            <a:ext cx="7735580" cy="567015"/>
            <a:chOff x="0" y="0"/>
            <a:chExt cx="1916195" cy="140456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16195" cy="140456"/>
            </a:xfrm>
            <a:custGeom>
              <a:avLst/>
              <a:gdLst/>
              <a:ahLst/>
              <a:cxnLst/>
              <a:rect l="l" t="t" r="r" b="b"/>
              <a:pathLst>
                <a:path w="1916195" h="140456">
                  <a:moveTo>
                    <a:pt x="0" y="0"/>
                  </a:moveTo>
                  <a:lnTo>
                    <a:pt x="1916195" y="0"/>
                  </a:lnTo>
                  <a:lnTo>
                    <a:pt x="1916195" y="140456"/>
                  </a:lnTo>
                  <a:lnTo>
                    <a:pt x="0" y="140456"/>
                  </a:lnTo>
                  <a:lnTo>
                    <a:pt x="0" y="0"/>
                  </a:lnTo>
                </a:path>
              </a:pathLst>
            </a:custGeom>
            <a:solidFill>
              <a:srgbClr val="EFB1B1">
                <a:alpha val="14902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925733" y="3625522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7"/>
                </a:lnTo>
                <a:lnTo>
                  <a:pt x="0" y="3419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8903879" y="4718400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6"/>
                </a:lnTo>
                <a:lnTo>
                  <a:pt x="0" y="341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6242291" y="6406131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6"/>
                </a:lnTo>
                <a:lnTo>
                  <a:pt x="0" y="341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6232766" y="5311897"/>
            <a:ext cx="335739" cy="335739"/>
          </a:xfrm>
          <a:custGeom>
            <a:avLst/>
            <a:gdLst/>
            <a:ahLst/>
            <a:cxnLst/>
            <a:rect l="l" t="t" r="r" b="b"/>
            <a:pathLst>
              <a:path w="335739" h="335739">
                <a:moveTo>
                  <a:pt x="0" y="0"/>
                </a:moveTo>
                <a:lnTo>
                  <a:pt x="335739" y="0"/>
                </a:lnTo>
                <a:lnTo>
                  <a:pt x="335739" y="335739"/>
                </a:lnTo>
                <a:lnTo>
                  <a:pt x="0" y="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6172200" y="3583362"/>
            <a:ext cx="339871" cy="339871"/>
          </a:xfrm>
          <a:custGeom>
            <a:avLst/>
            <a:gdLst/>
            <a:ahLst/>
            <a:cxnLst/>
            <a:rect l="l" t="t" r="r" b="b"/>
            <a:pathLst>
              <a:path w="339871" h="339871">
                <a:moveTo>
                  <a:pt x="0" y="0"/>
                </a:moveTo>
                <a:lnTo>
                  <a:pt x="339872" y="0"/>
                </a:lnTo>
                <a:lnTo>
                  <a:pt x="339872" y="339872"/>
                </a:lnTo>
                <a:lnTo>
                  <a:pt x="0" y="339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8903879" y="5250039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6"/>
                </a:lnTo>
                <a:lnTo>
                  <a:pt x="0" y="341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8925733" y="5835575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6"/>
                </a:lnTo>
                <a:lnTo>
                  <a:pt x="0" y="341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41"/>
          <p:cNvSpPr/>
          <p:nvPr/>
        </p:nvSpPr>
        <p:spPr>
          <a:xfrm>
            <a:off x="8960661" y="6973146"/>
            <a:ext cx="335739" cy="335739"/>
          </a:xfrm>
          <a:custGeom>
            <a:avLst/>
            <a:gdLst/>
            <a:ahLst/>
            <a:cxnLst/>
            <a:rect l="l" t="t" r="r" b="b"/>
            <a:pathLst>
              <a:path w="335739" h="335739">
                <a:moveTo>
                  <a:pt x="0" y="0"/>
                </a:moveTo>
                <a:lnTo>
                  <a:pt x="335739" y="0"/>
                </a:lnTo>
                <a:lnTo>
                  <a:pt x="335739" y="335739"/>
                </a:lnTo>
                <a:lnTo>
                  <a:pt x="0" y="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8960661" y="7527748"/>
            <a:ext cx="335739" cy="335739"/>
          </a:xfrm>
          <a:custGeom>
            <a:avLst/>
            <a:gdLst/>
            <a:ahLst/>
            <a:cxnLst/>
            <a:rect l="l" t="t" r="r" b="b"/>
            <a:pathLst>
              <a:path w="335739" h="335739">
                <a:moveTo>
                  <a:pt x="0" y="0"/>
                </a:moveTo>
                <a:lnTo>
                  <a:pt x="335739" y="0"/>
                </a:lnTo>
                <a:lnTo>
                  <a:pt x="335739" y="335739"/>
                </a:lnTo>
                <a:lnTo>
                  <a:pt x="0" y="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8960661" y="8094607"/>
            <a:ext cx="335739" cy="335739"/>
          </a:xfrm>
          <a:custGeom>
            <a:avLst/>
            <a:gdLst/>
            <a:ahLst/>
            <a:cxnLst/>
            <a:rect l="l" t="t" r="r" b="b"/>
            <a:pathLst>
              <a:path w="335739" h="335739">
                <a:moveTo>
                  <a:pt x="0" y="0"/>
                </a:moveTo>
                <a:lnTo>
                  <a:pt x="335739" y="0"/>
                </a:lnTo>
                <a:lnTo>
                  <a:pt x="335739" y="335739"/>
                </a:lnTo>
                <a:lnTo>
                  <a:pt x="0" y="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8960661" y="8639896"/>
            <a:ext cx="335739" cy="335739"/>
          </a:xfrm>
          <a:custGeom>
            <a:avLst/>
            <a:gdLst/>
            <a:ahLst/>
            <a:cxnLst/>
            <a:rect l="l" t="t" r="r" b="b"/>
            <a:pathLst>
              <a:path w="335739" h="335739">
                <a:moveTo>
                  <a:pt x="0" y="0"/>
                </a:moveTo>
                <a:lnTo>
                  <a:pt x="335739" y="0"/>
                </a:lnTo>
                <a:lnTo>
                  <a:pt x="335739" y="335739"/>
                </a:lnTo>
                <a:lnTo>
                  <a:pt x="0" y="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8960661" y="6406131"/>
            <a:ext cx="335739" cy="335739"/>
          </a:xfrm>
          <a:custGeom>
            <a:avLst/>
            <a:gdLst/>
            <a:ahLst/>
            <a:cxnLst/>
            <a:rect l="l" t="t" r="r" b="b"/>
            <a:pathLst>
              <a:path w="335739" h="335739">
                <a:moveTo>
                  <a:pt x="0" y="0"/>
                </a:moveTo>
                <a:lnTo>
                  <a:pt x="335739" y="0"/>
                </a:lnTo>
                <a:lnTo>
                  <a:pt x="335739" y="335739"/>
                </a:lnTo>
                <a:lnTo>
                  <a:pt x="0" y="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6232766" y="5860842"/>
            <a:ext cx="335739" cy="335739"/>
          </a:xfrm>
          <a:custGeom>
            <a:avLst/>
            <a:gdLst/>
            <a:ahLst/>
            <a:cxnLst/>
            <a:rect l="l" t="t" r="r" b="b"/>
            <a:pathLst>
              <a:path w="335739" h="335739">
                <a:moveTo>
                  <a:pt x="0" y="0"/>
                </a:moveTo>
                <a:lnTo>
                  <a:pt x="335739" y="0"/>
                </a:lnTo>
                <a:lnTo>
                  <a:pt x="335739" y="335739"/>
                </a:lnTo>
                <a:lnTo>
                  <a:pt x="0" y="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6242291" y="4763517"/>
            <a:ext cx="335739" cy="335739"/>
          </a:xfrm>
          <a:custGeom>
            <a:avLst/>
            <a:gdLst/>
            <a:ahLst/>
            <a:cxnLst/>
            <a:rect l="l" t="t" r="r" b="b"/>
            <a:pathLst>
              <a:path w="335739" h="335739">
                <a:moveTo>
                  <a:pt x="0" y="0"/>
                </a:moveTo>
                <a:lnTo>
                  <a:pt x="335739" y="0"/>
                </a:lnTo>
                <a:lnTo>
                  <a:pt x="335739" y="335739"/>
                </a:lnTo>
                <a:lnTo>
                  <a:pt x="0" y="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6261341" y="4153172"/>
            <a:ext cx="335739" cy="335739"/>
          </a:xfrm>
          <a:custGeom>
            <a:avLst/>
            <a:gdLst/>
            <a:ahLst/>
            <a:cxnLst/>
            <a:rect l="l" t="t" r="r" b="b"/>
            <a:pathLst>
              <a:path w="335739" h="335739">
                <a:moveTo>
                  <a:pt x="0" y="0"/>
                </a:moveTo>
                <a:lnTo>
                  <a:pt x="335739" y="0"/>
                </a:lnTo>
                <a:lnTo>
                  <a:pt x="335739" y="335739"/>
                </a:lnTo>
                <a:lnTo>
                  <a:pt x="0" y="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8925733" y="4150063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7"/>
                </a:lnTo>
                <a:lnTo>
                  <a:pt x="0" y="3419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6251816" y="7039821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7"/>
                </a:lnTo>
                <a:lnTo>
                  <a:pt x="0" y="3419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6251816" y="7610378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6"/>
                </a:lnTo>
                <a:lnTo>
                  <a:pt x="0" y="341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6232766" y="8161282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7"/>
                </a:lnTo>
                <a:lnTo>
                  <a:pt x="0" y="3419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6261341" y="8674689"/>
            <a:ext cx="335739" cy="341956"/>
          </a:xfrm>
          <a:custGeom>
            <a:avLst/>
            <a:gdLst/>
            <a:ahLst/>
            <a:cxnLst/>
            <a:rect l="l" t="t" r="r" b="b"/>
            <a:pathLst>
              <a:path w="335739" h="341956">
                <a:moveTo>
                  <a:pt x="0" y="0"/>
                </a:moveTo>
                <a:lnTo>
                  <a:pt x="335739" y="0"/>
                </a:lnTo>
                <a:lnTo>
                  <a:pt x="335739" y="341956"/>
                </a:lnTo>
                <a:lnTo>
                  <a:pt x="0" y="34195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54"/>
          <p:cNvSpPr txBox="1"/>
          <p:nvPr/>
        </p:nvSpPr>
        <p:spPr>
          <a:xfrm>
            <a:off x="2851907" y="999205"/>
            <a:ext cx="1478472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20"/>
              </a:lnSpc>
            </a:pPr>
            <a:r>
              <a:rPr lang="en-US" sz="4600" dirty="0">
                <a:solidFill>
                  <a:srgbClr val="1C1C1C"/>
                </a:solidFill>
                <a:latin typeface="Poppins Heavy"/>
              </a:rPr>
              <a:t>iii. Risk Analysis based on Primary Sector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719538" y="4018484"/>
            <a:ext cx="2247055" cy="790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 dirty="0">
                <a:solidFill>
                  <a:srgbClr val="000000"/>
                </a:solidFill>
                <a:latin typeface="Canva Sans 2 Bold"/>
              </a:rPr>
              <a:t>Public administration &amp; defense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299764" y="2704764"/>
            <a:ext cx="242517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6"/>
              </a:lnSpc>
              <a:spcBef>
                <a:spcPct val="0"/>
              </a:spcBef>
            </a:pPr>
            <a:r>
              <a:rPr lang="en-US" sz="3588">
                <a:solidFill>
                  <a:srgbClr val="404040"/>
                </a:solidFill>
                <a:latin typeface="Canva Sans 1"/>
              </a:rPr>
              <a:t>Low Risk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532769" y="2760378"/>
            <a:ext cx="242517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6"/>
              </a:lnSpc>
              <a:spcBef>
                <a:spcPct val="0"/>
              </a:spcBef>
            </a:pPr>
            <a:r>
              <a:rPr lang="en-US" sz="3588">
                <a:solidFill>
                  <a:srgbClr val="404040"/>
                </a:solidFill>
                <a:latin typeface="Canva Sans 1"/>
              </a:rPr>
              <a:t>Entities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81015" y="2704764"/>
            <a:ext cx="2425176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06"/>
              </a:lnSpc>
              <a:spcBef>
                <a:spcPct val="0"/>
              </a:spcBef>
            </a:pPr>
            <a:r>
              <a:rPr lang="en-US" sz="3588">
                <a:solidFill>
                  <a:srgbClr val="404040"/>
                </a:solidFill>
                <a:latin typeface="Canva Sans 1"/>
              </a:rPr>
              <a:t>High Risk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217654" y="3389834"/>
            <a:ext cx="3911624" cy="98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7"/>
              </a:lnSpc>
              <a:spcBef>
                <a:spcPct val="0"/>
              </a:spcBef>
            </a:pPr>
            <a:r>
              <a:rPr lang="en-US" sz="2147" dirty="0">
                <a:solidFill>
                  <a:srgbClr val="000000"/>
                </a:solidFill>
                <a:latin typeface="Canva Sans 1 Bold"/>
              </a:rPr>
              <a:t>Number of </a:t>
            </a:r>
            <a:r>
              <a:rPr lang="en-US" sz="2400" dirty="0">
                <a:solidFill>
                  <a:srgbClr val="FF5757"/>
                </a:solidFill>
                <a:latin typeface="Canva Sans 1 Bold"/>
              </a:rPr>
              <a:t>high risk</a:t>
            </a:r>
            <a:r>
              <a:rPr lang="en-US" sz="2400" dirty="0">
                <a:solidFill>
                  <a:srgbClr val="000000"/>
                </a:solidFill>
                <a:latin typeface="Canva Sans 1 Bold"/>
              </a:rPr>
              <a:t> </a:t>
            </a:r>
            <a:r>
              <a:rPr lang="en-US" sz="2147" dirty="0">
                <a:solidFill>
                  <a:srgbClr val="000000"/>
                </a:solidFill>
                <a:latin typeface="Canva Sans 1 Bold"/>
              </a:rPr>
              <a:t>entities in Accommodation &amp; food services 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217653" y="5701972"/>
            <a:ext cx="5184145" cy="729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866"/>
              </a:lnSpc>
              <a:spcBef>
                <a:spcPct val="0"/>
              </a:spcBef>
            </a:pPr>
            <a:r>
              <a:rPr lang="en-US" sz="2388" dirty="0">
                <a:solidFill>
                  <a:srgbClr val="000000"/>
                </a:solidFill>
                <a:latin typeface="Canva Sans 1 Bold"/>
              </a:rPr>
              <a:t>Number of </a:t>
            </a:r>
            <a:r>
              <a:rPr lang="en-US" sz="2388" dirty="0">
                <a:solidFill>
                  <a:srgbClr val="00BF63"/>
                </a:solidFill>
                <a:latin typeface="Canva Sans 1 Bold"/>
              </a:rPr>
              <a:t>low risk </a:t>
            </a:r>
            <a:r>
              <a:rPr lang="en-US" sz="2388" dirty="0">
                <a:solidFill>
                  <a:srgbClr val="000000"/>
                </a:solidFill>
                <a:latin typeface="Canva Sans 1 Bold"/>
              </a:rPr>
              <a:t>entities in Professional ,Scientific &amp;Technical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2719538" y="5295156"/>
            <a:ext cx="2053033" cy="533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 dirty="0">
                <a:solidFill>
                  <a:srgbClr val="000000"/>
                </a:solidFill>
                <a:latin typeface="Canva Sans 2 Bold"/>
              </a:rPr>
              <a:t>Transport &amp; Storage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2716478" y="6465801"/>
            <a:ext cx="2056093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 dirty="0">
                <a:solidFill>
                  <a:srgbClr val="000000"/>
                </a:solidFill>
                <a:latin typeface="Canva Sans 2 Bold"/>
              </a:rPr>
              <a:t>Accommodation &amp; food services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2719538" y="3666059"/>
            <a:ext cx="205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Canva Sans 2 Bold"/>
              </a:rPr>
              <a:t> Property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718841" y="4764632"/>
            <a:ext cx="2053033" cy="256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 dirty="0">
                <a:solidFill>
                  <a:srgbClr val="000000"/>
                </a:solidFill>
                <a:latin typeface="Canva Sans 2 Bold"/>
              </a:rPr>
              <a:t>Retail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680987" y="5916284"/>
            <a:ext cx="2847463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 dirty="0">
                <a:solidFill>
                  <a:srgbClr val="000000"/>
                </a:solidFill>
                <a:latin typeface="Canva Sans 2 Bold"/>
              </a:rPr>
              <a:t>Professional, Scientific</a:t>
            </a:r>
          </a:p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 dirty="0">
                <a:solidFill>
                  <a:srgbClr val="000000"/>
                </a:solidFill>
                <a:latin typeface="Canva Sans 2 Bold"/>
              </a:rPr>
              <a:t> &amp; Technical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2716478" y="7067426"/>
            <a:ext cx="2056093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 dirty="0">
                <a:solidFill>
                  <a:srgbClr val="000000"/>
                </a:solidFill>
                <a:latin typeface="Canva Sans 2 Bold"/>
              </a:rPr>
              <a:t>Agriculture, forestry &amp; fishing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719538" y="8006362"/>
            <a:ext cx="2053033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Canva Sans 2 Bold"/>
              </a:rPr>
              <a:t>Business administration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719538" y="8635012"/>
            <a:ext cx="205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Canva Sans 2 Bold"/>
              </a:rPr>
              <a:t>Construction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2719538" y="7625362"/>
            <a:ext cx="2053033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034"/>
              </a:lnSpc>
              <a:spcBef>
                <a:spcPct val="0"/>
              </a:spcBef>
            </a:pPr>
            <a:r>
              <a:rPr lang="en-US" sz="1695">
                <a:solidFill>
                  <a:srgbClr val="000000"/>
                </a:solidFill>
                <a:latin typeface="Canva Sans 2 Bold"/>
              </a:rPr>
              <a:t>Arts</a:t>
            </a:r>
          </a:p>
        </p:txBody>
      </p:sp>
      <p:grpSp>
        <p:nvGrpSpPr>
          <p:cNvPr id="70" name="Group 70"/>
          <p:cNvGrpSpPr/>
          <p:nvPr/>
        </p:nvGrpSpPr>
        <p:grpSpPr>
          <a:xfrm>
            <a:off x="11827162" y="4366193"/>
            <a:ext cx="5143500" cy="822960"/>
            <a:chOff x="0" y="0"/>
            <a:chExt cx="6858000" cy="1097280"/>
          </a:xfrm>
        </p:grpSpPr>
        <p:grpSp>
          <p:nvGrpSpPr>
            <p:cNvPr id="71" name="Group 71"/>
            <p:cNvGrpSpPr>
              <a:grpSpLocks noChangeAspect="1"/>
            </p:cNvGrpSpPr>
            <p:nvPr/>
          </p:nvGrpSpPr>
          <p:grpSpPr>
            <a:xfrm>
              <a:off x="0" y="0"/>
              <a:ext cx="6858000" cy="1097280"/>
              <a:chOff x="0" y="0"/>
              <a:chExt cx="1270000" cy="203200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-5018" y="-163"/>
                <a:ext cx="1280036" cy="203526"/>
              </a:xfrm>
              <a:custGeom>
                <a:avLst/>
                <a:gdLst/>
                <a:ahLst/>
                <a:cxnLst/>
                <a:rect l="l" t="t" r="r" b="b"/>
                <a:pathLst>
                  <a:path w="1280036" h="203526">
                    <a:moveTo>
                      <a:pt x="106618" y="163"/>
                    </a:moveTo>
                    <a:lnTo>
                      <a:pt x="1173418" y="163"/>
                    </a:lnTo>
                    <a:cubicBezTo>
                      <a:pt x="1209824" y="0"/>
                      <a:pt x="1243535" y="19329"/>
                      <a:pt x="1261786" y="50831"/>
                    </a:cubicBezTo>
                    <a:cubicBezTo>
                      <a:pt x="1280036" y="82333"/>
                      <a:pt x="1280036" y="121193"/>
                      <a:pt x="1261786" y="152695"/>
                    </a:cubicBezTo>
                    <a:cubicBezTo>
                      <a:pt x="1243535" y="184197"/>
                      <a:pt x="1209824" y="203526"/>
                      <a:pt x="1173418" y="203363"/>
                    </a:cubicBezTo>
                    <a:lnTo>
                      <a:pt x="106618" y="203363"/>
                    </a:lnTo>
                    <a:cubicBezTo>
                      <a:pt x="70212" y="203526"/>
                      <a:pt x="36501" y="184197"/>
                      <a:pt x="18250" y="152695"/>
                    </a:cubicBezTo>
                    <a:cubicBezTo>
                      <a:pt x="0" y="121193"/>
                      <a:pt x="0" y="82333"/>
                      <a:pt x="18250" y="50831"/>
                    </a:cubicBezTo>
                    <a:cubicBezTo>
                      <a:pt x="36501" y="19329"/>
                      <a:pt x="70212" y="0"/>
                      <a:pt x="106618" y="163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73"/>
              <p:cNvSpPr/>
              <p:nvPr/>
            </p:nvSpPr>
            <p:spPr>
              <a:xfrm>
                <a:off x="-5018" y="-163"/>
                <a:ext cx="683136" cy="203526"/>
              </a:xfrm>
              <a:custGeom>
                <a:avLst/>
                <a:gdLst/>
                <a:ahLst/>
                <a:cxnLst/>
                <a:rect l="l" t="t" r="r" b="b"/>
                <a:pathLst>
                  <a:path w="683136" h="203526">
                    <a:moveTo>
                      <a:pt x="106618" y="163"/>
                    </a:moveTo>
                    <a:lnTo>
                      <a:pt x="576518" y="163"/>
                    </a:lnTo>
                    <a:cubicBezTo>
                      <a:pt x="612924" y="0"/>
                      <a:pt x="646635" y="19329"/>
                      <a:pt x="664886" y="50831"/>
                    </a:cubicBezTo>
                    <a:cubicBezTo>
                      <a:pt x="683136" y="82333"/>
                      <a:pt x="683136" y="121193"/>
                      <a:pt x="664886" y="152695"/>
                    </a:cubicBezTo>
                    <a:cubicBezTo>
                      <a:pt x="646635" y="184197"/>
                      <a:pt x="612924" y="203526"/>
                      <a:pt x="576518" y="203363"/>
                    </a:cubicBezTo>
                    <a:lnTo>
                      <a:pt x="106618" y="203363"/>
                    </a:lnTo>
                    <a:cubicBezTo>
                      <a:pt x="70212" y="203526"/>
                      <a:pt x="36501" y="184197"/>
                      <a:pt x="18250" y="152695"/>
                    </a:cubicBezTo>
                    <a:cubicBezTo>
                      <a:pt x="0" y="121193"/>
                      <a:pt x="0" y="82333"/>
                      <a:pt x="18250" y="50831"/>
                    </a:cubicBezTo>
                    <a:cubicBezTo>
                      <a:pt x="36501" y="19329"/>
                      <a:pt x="70212" y="0"/>
                      <a:pt x="106618" y="163"/>
                    </a:cubicBezTo>
                    <a:close/>
                  </a:path>
                </a:pathLst>
              </a:custGeom>
              <a:solidFill>
                <a:srgbClr val="FF5D35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78" name="TextBox 78"/>
          <p:cNvSpPr txBox="1"/>
          <p:nvPr/>
        </p:nvSpPr>
        <p:spPr>
          <a:xfrm>
            <a:off x="12328398" y="4487785"/>
            <a:ext cx="1594674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Poppins Bold"/>
              </a:rPr>
              <a:t>53</a:t>
            </a:r>
          </a:p>
        </p:txBody>
      </p:sp>
      <p:sp>
        <p:nvSpPr>
          <p:cNvPr id="80" name="Freeform 2">
            <a:extLst>
              <a:ext uri="{FF2B5EF4-FFF2-40B4-BE49-F238E27FC236}">
                <a16:creationId xmlns:a16="http://schemas.microsoft.com/office/drawing/2014/main" id="{F5C70CF1-3FFD-A81C-63DB-8ADF4F006F72}"/>
              </a:ext>
            </a:extLst>
          </p:cNvPr>
          <p:cNvSpPr/>
          <p:nvPr/>
        </p:nvSpPr>
        <p:spPr>
          <a:xfrm flipH="1" flipV="1">
            <a:off x="-53457" y="-187272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6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6" y="0"/>
                </a:lnTo>
                <a:lnTo>
                  <a:pt x="2769936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1" name="Group 70"/>
          <p:cNvGrpSpPr/>
          <p:nvPr/>
        </p:nvGrpSpPr>
        <p:grpSpPr>
          <a:xfrm>
            <a:off x="11811000" y="6732211"/>
            <a:ext cx="5218324" cy="824280"/>
            <a:chOff x="-27097" y="-880"/>
            <a:chExt cx="6912194" cy="1099040"/>
          </a:xfrm>
        </p:grpSpPr>
        <p:grpSp>
          <p:nvGrpSpPr>
            <p:cNvPr id="82" name="Group 71"/>
            <p:cNvGrpSpPr>
              <a:grpSpLocks noChangeAspect="1"/>
            </p:cNvGrpSpPr>
            <p:nvPr/>
          </p:nvGrpSpPr>
          <p:grpSpPr>
            <a:xfrm>
              <a:off x="-27097" y="-880"/>
              <a:ext cx="6912194" cy="1099040"/>
              <a:chOff x="-5018" y="-163"/>
              <a:chExt cx="1280036" cy="203526"/>
            </a:xfrm>
          </p:grpSpPr>
          <p:sp>
            <p:nvSpPr>
              <p:cNvPr id="83" name="Freeform 72"/>
              <p:cNvSpPr/>
              <p:nvPr/>
            </p:nvSpPr>
            <p:spPr>
              <a:xfrm>
                <a:off x="-5018" y="-163"/>
                <a:ext cx="1280036" cy="203526"/>
              </a:xfrm>
              <a:custGeom>
                <a:avLst/>
                <a:gdLst/>
                <a:ahLst/>
                <a:cxnLst/>
                <a:rect l="l" t="t" r="r" b="b"/>
                <a:pathLst>
                  <a:path w="1280036" h="203526">
                    <a:moveTo>
                      <a:pt x="106618" y="163"/>
                    </a:moveTo>
                    <a:lnTo>
                      <a:pt x="1173418" y="163"/>
                    </a:lnTo>
                    <a:cubicBezTo>
                      <a:pt x="1209824" y="0"/>
                      <a:pt x="1243535" y="19329"/>
                      <a:pt x="1261786" y="50831"/>
                    </a:cubicBezTo>
                    <a:cubicBezTo>
                      <a:pt x="1280036" y="82333"/>
                      <a:pt x="1280036" y="121193"/>
                      <a:pt x="1261786" y="152695"/>
                    </a:cubicBezTo>
                    <a:cubicBezTo>
                      <a:pt x="1243535" y="184197"/>
                      <a:pt x="1209824" y="203526"/>
                      <a:pt x="1173418" y="203363"/>
                    </a:cubicBezTo>
                    <a:lnTo>
                      <a:pt x="106618" y="203363"/>
                    </a:lnTo>
                    <a:cubicBezTo>
                      <a:pt x="70212" y="203526"/>
                      <a:pt x="36501" y="184197"/>
                      <a:pt x="18250" y="152695"/>
                    </a:cubicBezTo>
                    <a:cubicBezTo>
                      <a:pt x="0" y="121193"/>
                      <a:pt x="0" y="82333"/>
                      <a:pt x="18250" y="50831"/>
                    </a:cubicBezTo>
                    <a:cubicBezTo>
                      <a:pt x="36501" y="19329"/>
                      <a:pt x="70212" y="0"/>
                      <a:pt x="106618" y="163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73"/>
              <p:cNvSpPr/>
              <p:nvPr/>
            </p:nvSpPr>
            <p:spPr>
              <a:xfrm>
                <a:off x="-5018" y="-163"/>
                <a:ext cx="914514" cy="203526"/>
              </a:xfrm>
              <a:custGeom>
                <a:avLst/>
                <a:gdLst/>
                <a:ahLst/>
                <a:cxnLst/>
                <a:rect l="l" t="t" r="r" b="b"/>
                <a:pathLst>
                  <a:path w="683136" h="203526">
                    <a:moveTo>
                      <a:pt x="106618" y="163"/>
                    </a:moveTo>
                    <a:lnTo>
                      <a:pt x="576518" y="163"/>
                    </a:lnTo>
                    <a:cubicBezTo>
                      <a:pt x="612924" y="0"/>
                      <a:pt x="646635" y="19329"/>
                      <a:pt x="664886" y="50831"/>
                    </a:cubicBezTo>
                    <a:cubicBezTo>
                      <a:pt x="683136" y="82333"/>
                      <a:pt x="683136" y="121193"/>
                      <a:pt x="664886" y="152695"/>
                    </a:cubicBezTo>
                    <a:cubicBezTo>
                      <a:pt x="646635" y="184197"/>
                      <a:pt x="612924" y="203526"/>
                      <a:pt x="576518" y="203363"/>
                    </a:cubicBezTo>
                    <a:lnTo>
                      <a:pt x="106618" y="203363"/>
                    </a:lnTo>
                    <a:cubicBezTo>
                      <a:pt x="70212" y="203526"/>
                      <a:pt x="36501" y="184197"/>
                      <a:pt x="18250" y="152695"/>
                    </a:cubicBezTo>
                    <a:cubicBezTo>
                      <a:pt x="0" y="121193"/>
                      <a:pt x="0" y="82333"/>
                      <a:pt x="18250" y="50831"/>
                    </a:cubicBezTo>
                    <a:cubicBezTo>
                      <a:pt x="36501" y="19329"/>
                      <a:pt x="70212" y="0"/>
                      <a:pt x="106618" y="163"/>
                    </a:cubicBezTo>
                    <a:close/>
                  </a:path>
                </a:pathLst>
              </a:custGeom>
              <a:solidFill>
                <a:srgbClr val="00B050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79" name="TextBox 79"/>
          <p:cNvSpPr txBox="1"/>
          <p:nvPr/>
        </p:nvSpPr>
        <p:spPr>
          <a:xfrm>
            <a:off x="12614215" y="6918369"/>
            <a:ext cx="1371866" cy="552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Poppins Bold"/>
              </a:rPr>
              <a:t>66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56"/>
    </mc:Choice>
    <mc:Fallback xmlns="">
      <p:transition spd="slow" advTm="34156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91000" y="2857500"/>
            <a:ext cx="4419600" cy="6792316"/>
            <a:chOff x="0" y="0"/>
            <a:chExt cx="1613754" cy="18435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3754" cy="1843538"/>
            </a:xfrm>
            <a:custGeom>
              <a:avLst/>
              <a:gdLst/>
              <a:ahLst/>
              <a:cxnLst/>
              <a:rect l="l" t="t" r="r" b="b"/>
              <a:pathLst>
                <a:path w="1613754" h="1843538">
                  <a:moveTo>
                    <a:pt x="64440" y="0"/>
                  </a:moveTo>
                  <a:lnTo>
                    <a:pt x="1549314" y="0"/>
                  </a:lnTo>
                  <a:cubicBezTo>
                    <a:pt x="1566404" y="0"/>
                    <a:pt x="1582795" y="6789"/>
                    <a:pt x="1594880" y="18874"/>
                  </a:cubicBezTo>
                  <a:cubicBezTo>
                    <a:pt x="1606965" y="30959"/>
                    <a:pt x="1613754" y="47349"/>
                    <a:pt x="1613754" y="64440"/>
                  </a:cubicBezTo>
                  <a:lnTo>
                    <a:pt x="1613754" y="1779098"/>
                  </a:lnTo>
                  <a:cubicBezTo>
                    <a:pt x="1613754" y="1796188"/>
                    <a:pt x="1606965" y="1812579"/>
                    <a:pt x="1594880" y="1824664"/>
                  </a:cubicBezTo>
                  <a:cubicBezTo>
                    <a:pt x="1582795" y="1836749"/>
                    <a:pt x="1566404" y="1843538"/>
                    <a:pt x="1549314" y="1843538"/>
                  </a:cubicBezTo>
                  <a:lnTo>
                    <a:pt x="64440" y="1843538"/>
                  </a:lnTo>
                  <a:cubicBezTo>
                    <a:pt x="47349" y="1843538"/>
                    <a:pt x="30959" y="1836749"/>
                    <a:pt x="18874" y="1824664"/>
                  </a:cubicBezTo>
                  <a:cubicBezTo>
                    <a:pt x="6789" y="1812579"/>
                    <a:pt x="0" y="1796188"/>
                    <a:pt x="0" y="1779098"/>
                  </a:cubicBezTo>
                  <a:lnTo>
                    <a:pt x="0" y="64440"/>
                  </a:lnTo>
                  <a:cubicBezTo>
                    <a:pt x="0" y="47349"/>
                    <a:pt x="6789" y="30959"/>
                    <a:pt x="18874" y="18874"/>
                  </a:cubicBezTo>
                  <a:cubicBezTo>
                    <a:pt x="30959" y="6789"/>
                    <a:pt x="47349" y="0"/>
                    <a:pt x="64440" y="0"/>
                  </a:cubicBezTo>
                  <a:close/>
                </a:path>
              </a:pathLst>
            </a:custGeom>
            <a:solidFill>
              <a:srgbClr val="FF914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95275"/>
              <a:ext cx="812800" cy="1108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750"/>
                </a:lnSpc>
              </a:pPr>
              <a:endParaRPr/>
            </a:p>
          </p:txBody>
        </p:sp>
      </p:grp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3331"/>
              </p:ext>
            </p:extLst>
          </p:nvPr>
        </p:nvGraphicFramePr>
        <p:xfrm>
          <a:off x="7848600" y="2988372"/>
          <a:ext cx="7162800" cy="6283834"/>
        </p:xfrm>
        <a:graphic>
          <a:graphicData uri="http://schemas.openxmlformats.org/drawingml/2006/table">
            <a:tbl>
              <a:tblPr/>
              <a:tblGrid>
                <a:gridCol w="716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97605">
                <a:tc>
                  <a:txBody>
                    <a:bodyPr/>
                    <a:lstStyle/>
                    <a:p>
                      <a:pPr algn="l">
                        <a:lnSpc>
                          <a:spcPts val="2353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 1 Bold"/>
                        </a:rPr>
                        <a:t>Parker, Parker, King, Davies, Martin, Flynn, Dobson/Miller, Hall/Baxter Ltd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0539">
                <a:tc>
                  <a:txBody>
                    <a:bodyPr/>
                    <a:lstStyle/>
                    <a:p>
                      <a:pPr algn="l">
                        <a:lnSpc>
                          <a:spcPts val="2353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 2 Bold"/>
                        </a:rPr>
                        <a:t>Faulkner/Wilson, Wilkinson, Patterson, Hall, Brookes, Patel, Marsh, Barker, Mitchell and Jones LLC</a:t>
                      </a:r>
                      <a:endParaRPr lang="en-US" sz="1100" dirty="0"/>
                    </a:p>
                    <a:p>
                      <a:pPr>
                        <a:lnSpc>
                          <a:spcPts val="2353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8423">
                <a:tc>
                  <a:txBody>
                    <a:bodyPr/>
                    <a:lstStyle/>
                    <a:p>
                      <a:pPr algn="l">
                        <a:lnSpc>
                          <a:spcPts val="2353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 2 Bold"/>
                        </a:rPr>
                        <a:t>Ahmed/Walsh, Jones, Moss, Marshall, Williams, Bevan PLC</a:t>
                      </a:r>
                      <a:endParaRPr lang="en-US" sz="1100"/>
                    </a:p>
                    <a:p>
                      <a:pPr>
                        <a:lnSpc>
                          <a:spcPts val="2353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746">
                <a:tc>
                  <a:txBody>
                    <a:bodyPr/>
                    <a:lstStyle/>
                    <a:p>
                      <a:pPr algn="l">
                        <a:lnSpc>
                          <a:spcPts val="2353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Canva Sans 2 Bold"/>
                        </a:rPr>
                        <a:t>Gough, Taylor, Connor, Jones/Pugh Inc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5230">
                <a:tc>
                  <a:txBody>
                    <a:bodyPr/>
                    <a:lstStyle/>
                    <a:p>
                      <a:pPr algn="l">
                        <a:lnSpc>
                          <a:spcPts val="2353"/>
                        </a:lnSpc>
                        <a:defRPr/>
                      </a:pPr>
                      <a:r>
                        <a:rPr lang="en-US" sz="2199" dirty="0">
                          <a:solidFill>
                            <a:srgbClr val="000000"/>
                          </a:solidFill>
                          <a:latin typeface="Canva Sans 2 Bold"/>
                        </a:rPr>
                        <a:t>Taylor, Tucker, Shepherd, Williams, Wilson, Willis, Collins/Hughes, Davis, Marsden and Powell Co</a:t>
                      </a:r>
                      <a:endParaRPr lang="en-US" sz="1100" dirty="0"/>
                    </a:p>
                    <a:p>
                      <a:pPr>
                        <a:lnSpc>
                          <a:spcPts val="1711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10"/>
          <p:cNvSpPr txBox="1"/>
          <p:nvPr/>
        </p:nvSpPr>
        <p:spPr>
          <a:xfrm>
            <a:off x="4495800" y="3538178"/>
            <a:ext cx="3198541" cy="2372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sz="2000" dirty="0">
                <a:solidFill>
                  <a:srgbClr val="FFFFFF"/>
                </a:solidFill>
                <a:latin typeface="Canva Sans 1 Bold"/>
              </a:rPr>
              <a:t>Businesses with a history late and missed loan payments are highly risky from investment and lending perspective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69935" y="653971"/>
            <a:ext cx="14926262" cy="2115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400" dirty="0">
                <a:solidFill>
                  <a:srgbClr val="1C1C1C"/>
                </a:solidFill>
                <a:latin typeface="Poppins Heavy"/>
              </a:rPr>
              <a:t>iv. Identify Businesses with History of Missed and Late Payments</a:t>
            </a:r>
          </a:p>
          <a:p>
            <a:pPr algn="ctr">
              <a:lnSpc>
                <a:spcPts val="5520"/>
              </a:lnSpc>
            </a:pPr>
            <a:endParaRPr lang="en-US" sz="4600" dirty="0">
              <a:solidFill>
                <a:srgbClr val="1C1C1C"/>
              </a:solidFill>
              <a:latin typeface="Canva Sans 1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30"/>
    </mc:Choice>
    <mc:Fallback xmlns="">
      <p:transition spd="slow" advTm="5083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60967"/>
              </p:ext>
            </p:extLst>
          </p:nvPr>
        </p:nvGraphicFramePr>
        <p:xfrm>
          <a:off x="2340029" y="2324100"/>
          <a:ext cx="14630634" cy="6507887"/>
        </p:xfrm>
        <a:graphic>
          <a:graphicData uri="http://schemas.openxmlformats.org/drawingml/2006/table">
            <a:tbl>
              <a:tblPr/>
              <a:tblGrid>
                <a:gridCol w="7315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8242">
                <a:tc>
                  <a:txBody>
                    <a:bodyPr/>
                    <a:lstStyle/>
                    <a:p>
                      <a:pPr algn="l">
                        <a:lnSpc>
                          <a:spcPts val="2353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000000"/>
                          </a:solidFill>
                          <a:latin typeface="Canva Sans 2 Bold" charset="0"/>
                        </a:rPr>
                        <a:t>Primary Sector</a:t>
                      </a:r>
                      <a:endParaRPr lang="en-US" sz="3600" b="1" dirty="0">
                        <a:latin typeface="Canva Sans 2 Bold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353"/>
                        </a:lnSpc>
                        <a:defRPr/>
                      </a:pPr>
                      <a:r>
                        <a:rPr lang="en-US" sz="3600" kern="1200" dirty="0">
                          <a:solidFill>
                            <a:srgbClr val="000000"/>
                          </a:solidFill>
                          <a:latin typeface="Canva Sans 1 Bold"/>
                          <a:ea typeface="+mn-ea"/>
                          <a:cs typeface="+mn-cs"/>
                        </a:rPr>
                        <a:t>Entities Names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4505"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lnSpc>
                          <a:spcPts val="2353"/>
                        </a:lnSpc>
                        <a:buNone/>
                        <a:defRPr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Professional, scientific &amp; technical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defTabSz="914400" rtl="0" eaLnBrk="1" fontAlgn="b" latinLnBrk="0" hangingPunct="1">
                        <a:lnSpc>
                          <a:spcPts val="2353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AutoNum type="arabicPeriod"/>
                        <a:defRPr/>
                      </a:pP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McDonald, Hughes, Alexander, Ross/Hunt, Morris/Harrison, O'Brien, Baxter and White Ltd</a:t>
                      </a:r>
                    </a:p>
                    <a:p>
                      <a:pPr marL="457200" marR="0" indent="-457200" algn="l" defTabSz="914400" rtl="0" eaLnBrk="1" fontAlgn="b" latinLnBrk="0" hangingPunct="1">
                        <a:lnSpc>
                          <a:spcPts val="2353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Mills/Doyle, Jarvis, Lowe, Wright, Edwards, Evans, Richards and Mitchell </a:t>
                      </a:r>
                      <a:r>
                        <a:rPr lang="en-US" sz="2199" kern="1200" dirty="0" err="1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Inc</a:t>
                      </a:r>
                      <a:endParaRPr lang="en-US" sz="2199" kern="1200" dirty="0">
                        <a:solidFill>
                          <a:srgbClr val="000000"/>
                        </a:solidFill>
                        <a:latin typeface="Canva Sans 2 Bold"/>
                        <a:ea typeface="+mn-ea"/>
                        <a:cs typeface="+mn-cs"/>
                      </a:endParaRPr>
                    </a:p>
                    <a:p>
                      <a:pPr marL="457200" marR="0" indent="-457200" algn="l" defTabSz="914400" rtl="0" eaLnBrk="1" fontAlgn="b" latinLnBrk="0" hangingPunct="1">
                        <a:lnSpc>
                          <a:spcPts val="2353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Norman, Parker, Fletcher, Thomson/Smith, Foster/Ross, Richardson/Richards Ltd</a:t>
                      </a:r>
                    </a:p>
                  </a:txBody>
                  <a:tcPr marL="9525" marR="9525" marT="9525" marB="0" anchor="b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4957">
                <a:tc>
                  <a:txBody>
                    <a:bodyPr/>
                    <a:lstStyle/>
                    <a:p>
                      <a:pPr algn="l">
                        <a:lnSpc>
                          <a:spcPts val="2353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2 Bold"/>
                        </a:rPr>
                        <a:t>Business administration &amp; support services</a:t>
                      </a:r>
                      <a:endParaRPr lang="en-US" sz="2400" dirty="0"/>
                    </a:p>
                    <a:p>
                      <a:pPr>
                        <a:lnSpc>
                          <a:spcPts val="2353"/>
                        </a:lnSpc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defTabSz="914400" rtl="0" eaLnBrk="1" fontAlgn="b" latinLnBrk="0" hangingPunct="1">
                        <a:lnSpc>
                          <a:spcPts val="2353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AutoNum type="arabicPeriod"/>
                        <a:defRPr/>
                      </a:pP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  Taylor, Tucker, Shepherd, Williams, Wilson, Willis, Collins/Hughes, Davis, Marsden and Powell Co</a:t>
                      </a:r>
                    </a:p>
                    <a:p>
                      <a:pPr marL="457200" marR="0" indent="-457200" algn="l" defTabSz="914400" rtl="0" eaLnBrk="1" fontAlgn="b" latinLnBrk="0" hangingPunct="1">
                        <a:lnSpc>
                          <a:spcPts val="2353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King/Adams, Collins, Wilkinson, Clarke, White, Roberts, Smith, Baker/Ali </a:t>
                      </a:r>
                      <a:r>
                        <a:rPr lang="en-US" sz="2199" kern="1200" dirty="0" err="1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Inc</a:t>
                      </a:r>
                      <a:endParaRPr lang="en-US" sz="2199" kern="1200" dirty="0">
                        <a:solidFill>
                          <a:srgbClr val="000000"/>
                        </a:solidFill>
                        <a:latin typeface="Canva Sans 2 Bold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0183">
                <a:tc>
                  <a:txBody>
                    <a:bodyPr/>
                    <a:lstStyle/>
                    <a:p>
                      <a:pPr algn="l">
                        <a:lnSpc>
                          <a:spcPts val="2353"/>
                        </a:lnSpc>
                        <a:defRPr/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latin typeface="Canva Sans 2 Bold"/>
                        </a:rPr>
                        <a:t>Information &amp; communication</a:t>
                      </a:r>
                      <a:endParaRPr lang="en-US" sz="24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 defTabSz="914400" rtl="0" eaLnBrk="1" fontAlgn="b" latinLnBrk="0" hangingPunct="1">
                        <a:lnSpc>
                          <a:spcPts val="2353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AutoNum type="arabicPeriod"/>
                        <a:defRPr/>
                      </a:pP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Harrison, Sullivan, Gray, Holt, Thomas/James, Ryan LLC</a:t>
                      </a:r>
                    </a:p>
                    <a:p>
                      <a:pPr marL="457200" marR="0" indent="-457200" algn="l" defTabSz="914400" rtl="0" eaLnBrk="1" fontAlgn="b" latinLnBrk="0" hangingPunct="1">
                        <a:lnSpc>
                          <a:spcPts val="2353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Hunt/Perry, Ward/Ross, Dale/Graham, Walton/Chan </a:t>
                      </a:r>
                      <a:r>
                        <a:rPr lang="en-US" sz="2199" kern="1200" dirty="0" err="1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Inc</a:t>
                      </a:r>
                      <a:endParaRPr lang="en-US" sz="2199" kern="1200" dirty="0">
                        <a:solidFill>
                          <a:srgbClr val="000000"/>
                        </a:solidFill>
                        <a:latin typeface="Canva Sans 2 Bold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2340029" y="653971"/>
            <a:ext cx="14926262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400" dirty="0">
                <a:solidFill>
                  <a:srgbClr val="1C1C1C"/>
                </a:solidFill>
                <a:latin typeface="Poppins Heavy"/>
              </a:rPr>
              <a:t>v. Loan Default Analysis (1/2)</a:t>
            </a:r>
          </a:p>
          <a:p>
            <a:pPr algn="ctr">
              <a:lnSpc>
                <a:spcPts val="5520"/>
              </a:lnSpc>
            </a:pPr>
            <a:endParaRPr lang="en-US" sz="4600" dirty="0">
              <a:solidFill>
                <a:srgbClr val="1C1C1C"/>
              </a:solidFill>
              <a:latin typeface="Canva Sa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65645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30"/>
    </mc:Choice>
    <mc:Fallback xmlns="">
      <p:transition spd="slow" advTm="508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1112028" y="2152248"/>
            <a:ext cx="6867504" cy="6809368"/>
            <a:chOff x="0" y="0"/>
            <a:chExt cx="1808725" cy="17934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8725" cy="1793414"/>
            </a:xfrm>
            <a:custGeom>
              <a:avLst/>
              <a:gdLst/>
              <a:ahLst/>
              <a:cxnLst/>
              <a:rect l="l" t="t" r="r" b="b"/>
              <a:pathLst>
                <a:path w="1808725" h="1793414">
                  <a:moveTo>
                    <a:pt x="0" y="0"/>
                  </a:moveTo>
                  <a:lnTo>
                    <a:pt x="1808725" y="0"/>
                  </a:lnTo>
                  <a:lnTo>
                    <a:pt x="1808725" y="1793414"/>
                  </a:lnTo>
                  <a:lnTo>
                    <a:pt x="0" y="1793414"/>
                  </a:lnTo>
                  <a:lnTo>
                    <a:pt x="0" y="0"/>
                  </a:lnTo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112028" y="2599063"/>
            <a:ext cx="6362552" cy="6362552"/>
          </a:xfrm>
          <a:custGeom>
            <a:avLst/>
            <a:gdLst/>
            <a:ahLst/>
            <a:cxnLst/>
            <a:rect l="l" t="t" r="r" b="b"/>
            <a:pathLst>
              <a:path w="6362552" h="6362552">
                <a:moveTo>
                  <a:pt x="0" y="0"/>
                </a:moveTo>
                <a:lnTo>
                  <a:pt x="6362552" y="0"/>
                </a:lnTo>
                <a:lnTo>
                  <a:pt x="6362552" y="6362553"/>
                </a:lnTo>
                <a:lnTo>
                  <a:pt x="0" y="63625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209561" y="1637898"/>
            <a:ext cx="5934439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19"/>
              </a:lnSpc>
            </a:pPr>
            <a:r>
              <a:rPr lang="en-US" sz="6000" dirty="0">
                <a:solidFill>
                  <a:srgbClr val="1C1C1C"/>
                </a:solidFill>
                <a:latin typeface="Poppins Ultra-Bold"/>
              </a:rPr>
              <a:t>Objectives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203978"/>
            <a:ext cx="9182100" cy="7290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2382" lvl="1" indent="-457200">
              <a:lnSpc>
                <a:spcPts val="4408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919" b="1" dirty="0">
                <a:solidFill>
                  <a:srgbClr val="1C1C1C"/>
                </a:solidFill>
                <a:latin typeface="Canva Sans 2" charset="0"/>
              </a:rPr>
              <a:t> Analyze the UK SME landscape </a:t>
            </a:r>
          </a:p>
          <a:p>
            <a:pPr marL="772382" lvl="1" indent="-457200">
              <a:lnSpc>
                <a:spcPts val="4408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919" b="1" dirty="0">
              <a:solidFill>
                <a:srgbClr val="1C1C1C"/>
              </a:solidFill>
              <a:latin typeface="Canva Sans 2" charset="0"/>
            </a:endParaRPr>
          </a:p>
          <a:p>
            <a:pPr marL="772382" lvl="1" indent="-457200">
              <a:lnSpc>
                <a:spcPts val="4408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919" b="1" dirty="0">
                <a:solidFill>
                  <a:srgbClr val="1C1C1C"/>
                </a:solidFill>
                <a:latin typeface="Canva Sans 2" charset="0"/>
              </a:rPr>
              <a:t>To evaluate the financial well being and performance of SME entities by analyzing key financial indicators</a:t>
            </a:r>
          </a:p>
          <a:p>
            <a:pPr marL="457200" indent="-457200">
              <a:lnSpc>
                <a:spcPts val="4408"/>
              </a:lnSpc>
              <a:buClr>
                <a:srgbClr val="FFC619"/>
              </a:buClr>
              <a:buFont typeface="Arial" panose="020B0604020202020204" pitchFamily="34" charset="0"/>
              <a:buChar char="•"/>
            </a:pPr>
            <a:endParaRPr lang="en-US" sz="2919" b="1" dirty="0">
              <a:solidFill>
                <a:srgbClr val="1C1C1C"/>
              </a:solidFill>
              <a:latin typeface="Canva Sans 2" charset="0"/>
            </a:endParaRPr>
          </a:p>
          <a:p>
            <a:pPr marL="772382" lvl="1" indent="-457200">
              <a:lnSpc>
                <a:spcPts val="4408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919" b="1" dirty="0">
                <a:solidFill>
                  <a:srgbClr val="1C1C1C"/>
                </a:solidFill>
                <a:latin typeface="Canva Sans 2" charset="0"/>
              </a:rPr>
              <a:t>To assess the credit worthiness and risk profile  of businesses</a:t>
            </a:r>
          </a:p>
          <a:p>
            <a:pPr marL="772382" lvl="1" indent="-457200">
              <a:lnSpc>
                <a:spcPts val="4408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919" b="1" dirty="0">
              <a:solidFill>
                <a:srgbClr val="1C1C1C"/>
              </a:solidFill>
              <a:latin typeface="Canva Sans 2" charset="0"/>
            </a:endParaRPr>
          </a:p>
          <a:p>
            <a:pPr marL="772382" lvl="1" indent="-457200">
              <a:lnSpc>
                <a:spcPts val="4408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919" b="1" dirty="0">
                <a:solidFill>
                  <a:srgbClr val="1C1C1C"/>
                </a:solidFill>
                <a:latin typeface="Canva Sans 2" charset="0"/>
              </a:rPr>
              <a:t>Assess the growth and trends of women-owned businesses </a:t>
            </a:r>
          </a:p>
          <a:p>
            <a:pPr marL="772382" lvl="1" indent="-457200">
              <a:lnSpc>
                <a:spcPts val="4408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919" dirty="0">
              <a:solidFill>
                <a:srgbClr val="1C1C1C"/>
              </a:solidFill>
              <a:latin typeface="Canva Sans 2" charset="0"/>
            </a:endParaRPr>
          </a:p>
          <a:p>
            <a:pPr marL="457200" indent="-457200">
              <a:lnSpc>
                <a:spcPts val="4408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919" dirty="0">
              <a:solidFill>
                <a:srgbClr val="1C1C1C"/>
              </a:solidFill>
              <a:latin typeface="Canva Sans 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8"/>
    </mc:Choice>
    <mc:Fallback xmlns="">
      <p:transition spd="slow" advTm="1931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762725"/>
              </p:ext>
            </p:extLst>
          </p:nvPr>
        </p:nvGraphicFramePr>
        <p:xfrm>
          <a:off x="2340029" y="2324100"/>
          <a:ext cx="14630634" cy="6881349"/>
        </p:xfrm>
        <a:graphic>
          <a:graphicData uri="http://schemas.openxmlformats.org/drawingml/2006/table">
            <a:tbl>
              <a:tblPr/>
              <a:tblGrid>
                <a:gridCol w="7315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8242">
                <a:tc>
                  <a:txBody>
                    <a:bodyPr/>
                    <a:lstStyle/>
                    <a:p>
                      <a:pPr algn="l">
                        <a:lnSpc>
                          <a:spcPts val="2353"/>
                        </a:lnSpc>
                        <a:defRPr/>
                      </a:pPr>
                      <a:r>
                        <a:rPr lang="en-US" sz="3600" b="1" dirty="0">
                          <a:solidFill>
                            <a:srgbClr val="000000"/>
                          </a:solidFill>
                          <a:latin typeface="Canva Sans 2 Bold" charset="0"/>
                        </a:rPr>
                        <a:t>Primary Sector</a:t>
                      </a:r>
                      <a:endParaRPr lang="en-US" sz="3600" b="1" dirty="0">
                        <a:latin typeface="Canva Sans 2 Bold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2353"/>
                        </a:lnSpc>
                        <a:defRPr/>
                      </a:pPr>
                      <a:r>
                        <a:rPr lang="en-US" sz="3600" kern="1200" dirty="0">
                          <a:solidFill>
                            <a:srgbClr val="000000"/>
                          </a:solidFill>
                          <a:latin typeface="Canva Sans 1 Bold"/>
                          <a:ea typeface="+mn-ea"/>
                          <a:cs typeface="+mn-cs"/>
                        </a:rPr>
                        <a:t>Entities Names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558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ts val="2353"/>
                        </a:lnSpc>
                        <a:defRPr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 Education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lnSpc>
                          <a:spcPts val="2353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  <a:defRPr/>
                      </a:pP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Webb, Wheeler/Freeman, Fisher/Thompson, Gibbs, Vaughan and Wilson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ts val="2353"/>
                        </a:lnSpc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Accommodation &amp; food services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b" latinLnBrk="0" hangingPunct="1">
                        <a:lnSpc>
                          <a:spcPts val="2353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  <a:defRPr/>
                      </a:pP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Jones, Booth, Hawkins, Barnett, Webb and Fry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0183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ts val="2353"/>
                        </a:lnSpc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Arts, entertainment, recreation &amp; other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Patel, Thomas, Smith, Fleming, Bird/Pickering, Stevenson/Sharpe Ltd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0183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ts val="2353"/>
                        </a:lnSpc>
                        <a:defRPr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 Transport &amp; Storage (</a:t>
                      </a:r>
                      <a:r>
                        <a:rPr lang="en-US" sz="2400" kern="1200" dirty="0" err="1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inc.</a:t>
                      </a:r>
                      <a:r>
                        <a:rPr lang="en-US" sz="2400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 postal)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Roberts/</a:t>
                      </a:r>
                      <a:r>
                        <a:rPr lang="en-US" sz="2199" kern="1200" dirty="0" err="1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Iqbal</a:t>
                      </a:r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, Pearce, Wilson, Green, Sims, Hunt/Marshall Ltd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30183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ts val="2353"/>
                        </a:lnSpc>
                        <a:defRPr/>
                      </a:pPr>
                      <a:r>
                        <a:rPr lang="en-US" sz="2400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 Retail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2199" kern="1200" dirty="0">
                          <a:solidFill>
                            <a:srgbClr val="000000"/>
                          </a:solidFill>
                          <a:latin typeface="Canva Sans 2 Bold"/>
                          <a:ea typeface="+mn-ea"/>
                          <a:cs typeface="+mn-cs"/>
                        </a:rPr>
                        <a:t>Moran/Parker, Payne/Scott, Williams/Shah, Edwards Co</a:t>
                      </a:r>
                    </a:p>
                  </a:txBody>
                  <a:tcPr marL="9525" marR="9525" marT="9525" marB="0" anchor="ctr">
                    <a:lnL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2340029" y="653971"/>
            <a:ext cx="14926262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400" dirty="0">
                <a:solidFill>
                  <a:srgbClr val="1C1C1C"/>
                </a:solidFill>
                <a:latin typeface="Poppins Heavy"/>
              </a:rPr>
              <a:t>v. Loan Default Analysis (2/2)</a:t>
            </a:r>
          </a:p>
          <a:p>
            <a:pPr algn="ctr">
              <a:lnSpc>
                <a:spcPts val="5520"/>
              </a:lnSpc>
            </a:pPr>
            <a:endParaRPr lang="en-US" sz="4600" dirty="0">
              <a:solidFill>
                <a:srgbClr val="1C1C1C"/>
              </a:solidFill>
              <a:latin typeface="Canva Sans 1 Bold"/>
            </a:endParaRPr>
          </a:p>
        </p:txBody>
      </p:sp>
    </p:spTree>
    <p:extLst>
      <p:ext uri="{BB962C8B-B14F-4D97-AF65-F5344CB8AC3E}">
        <p14:creationId xmlns:p14="http://schemas.microsoft.com/office/powerpoint/2010/main" val="4834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30"/>
    </mc:Choice>
    <mc:Fallback xmlns="">
      <p:transition spd="slow" advTm="5083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67266" y="528690"/>
            <a:ext cx="14784724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dirty="0">
                <a:solidFill>
                  <a:srgbClr val="1C1C1C"/>
                </a:solidFill>
                <a:latin typeface="Poppins Heavy"/>
              </a:rPr>
              <a:t>vi. Average Loan Amount and Survival Rate</a:t>
            </a:r>
          </a:p>
          <a:p>
            <a:pPr algn="ctr">
              <a:lnSpc>
                <a:spcPts val="5520"/>
              </a:lnSpc>
            </a:pPr>
            <a:r>
              <a:rPr lang="en-US" sz="4600" dirty="0">
                <a:solidFill>
                  <a:srgbClr val="1C1C1C"/>
                </a:solidFill>
                <a:latin typeface="Poppins Heavy"/>
              </a:rPr>
              <a:t> by Sector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12313969" y="3850152"/>
            <a:ext cx="2534776" cy="302866"/>
            <a:chOff x="-9955" y="-323"/>
            <a:chExt cx="3379701" cy="403821"/>
          </a:xfrm>
        </p:grpSpPr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>
              <a:off x="-9955" y="-323"/>
              <a:ext cx="3379701" cy="403821"/>
              <a:chOff x="-3763" y="-122"/>
              <a:chExt cx="1277527" cy="15264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-3763" y="-122"/>
                <a:ext cx="10489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048927" h="152644">
                    <a:moveTo>
                      <a:pt x="79963" y="122"/>
                    </a:moveTo>
                    <a:lnTo>
                      <a:pt x="968963" y="122"/>
                    </a:lnTo>
                    <a:cubicBezTo>
                      <a:pt x="996268" y="0"/>
                      <a:pt x="1021551" y="14497"/>
                      <a:pt x="1035239" y="38123"/>
                    </a:cubicBezTo>
                    <a:cubicBezTo>
                      <a:pt x="1048927" y="61750"/>
                      <a:pt x="1048927" y="90894"/>
                      <a:pt x="1035239" y="114521"/>
                    </a:cubicBezTo>
                    <a:cubicBezTo>
                      <a:pt x="1021551" y="138147"/>
                      <a:pt x="996268" y="152644"/>
                      <a:pt x="9689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>
            <a:off x="12373764" y="7449184"/>
            <a:ext cx="2519841" cy="302381"/>
            <a:chOff x="0" y="0"/>
            <a:chExt cx="3359788" cy="403175"/>
          </a:xfrm>
        </p:grpSpPr>
        <p:grpSp>
          <p:nvGrpSpPr>
            <p:cNvPr id="46" name="Group 46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-3763" y="-122"/>
                <a:ext cx="11886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188627" h="152644">
                    <a:moveTo>
                      <a:pt x="79963" y="122"/>
                    </a:moveTo>
                    <a:lnTo>
                      <a:pt x="1108663" y="122"/>
                    </a:lnTo>
                    <a:cubicBezTo>
                      <a:pt x="1135968" y="0"/>
                      <a:pt x="1161251" y="14497"/>
                      <a:pt x="1174939" y="38123"/>
                    </a:cubicBezTo>
                    <a:cubicBezTo>
                      <a:pt x="1188627" y="61750"/>
                      <a:pt x="1188627" y="90894"/>
                      <a:pt x="1174939" y="114521"/>
                    </a:cubicBezTo>
                    <a:cubicBezTo>
                      <a:pt x="1161251" y="138147"/>
                      <a:pt x="1135968" y="152644"/>
                      <a:pt x="11086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49" name="Group 49"/>
          <p:cNvGrpSpPr/>
          <p:nvPr/>
        </p:nvGrpSpPr>
        <p:grpSpPr>
          <a:xfrm>
            <a:off x="12337603" y="4885736"/>
            <a:ext cx="2519841" cy="302381"/>
            <a:chOff x="0" y="0"/>
            <a:chExt cx="3359788" cy="403175"/>
          </a:xfrm>
        </p:grpSpPr>
        <p:grpSp>
          <p:nvGrpSpPr>
            <p:cNvPr id="50" name="Group 50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-3763" y="-122"/>
                <a:ext cx="11124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112427" h="152644">
                    <a:moveTo>
                      <a:pt x="79963" y="122"/>
                    </a:moveTo>
                    <a:lnTo>
                      <a:pt x="1032463" y="122"/>
                    </a:lnTo>
                    <a:cubicBezTo>
                      <a:pt x="1059768" y="0"/>
                      <a:pt x="1085051" y="14497"/>
                      <a:pt x="1098739" y="38123"/>
                    </a:cubicBezTo>
                    <a:cubicBezTo>
                      <a:pt x="1112427" y="61750"/>
                      <a:pt x="1112427" y="90894"/>
                      <a:pt x="1098739" y="114521"/>
                    </a:cubicBezTo>
                    <a:cubicBezTo>
                      <a:pt x="1085051" y="138147"/>
                      <a:pt x="1059768" y="152644"/>
                      <a:pt x="10324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53" name="Group 53"/>
          <p:cNvGrpSpPr/>
          <p:nvPr/>
        </p:nvGrpSpPr>
        <p:grpSpPr>
          <a:xfrm>
            <a:off x="12388141" y="6913936"/>
            <a:ext cx="2519841" cy="302381"/>
            <a:chOff x="0" y="0"/>
            <a:chExt cx="3359788" cy="403175"/>
          </a:xfrm>
        </p:grpSpPr>
        <p:grpSp>
          <p:nvGrpSpPr>
            <p:cNvPr id="54" name="Group 54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56"/>
              <p:cNvSpPr/>
              <p:nvPr/>
            </p:nvSpPr>
            <p:spPr>
              <a:xfrm>
                <a:off x="-3763" y="-122"/>
                <a:ext cx="12394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39427" h="152644">
                    <a:moveTo>
                      <a:pt x="79963" y="122"/>
                    </a:moveTo>
                    <a:lnTo>
                      <a:pt x="1159463" y="122"/>
                    </a:lnTo>
                    <a:cubicBezTo>
                      <a:pt x="1186768" y="0"/>
                      <a:pt x="1212051" y="14497"/>
                      <a:pt x="1225739" y="38123"/>
                    </a:cubicBezTo>
                    <a:cubicBezTo>
                      <a:pt x="1239427" y="61750"/>
                      <a:pt x="1239427" y="90894"/>
                      <a:pt x="1225739" y="114521"/>
                    </a:cubicBezTo>
                    <a:cubicBezTo>
                      <a:pt x="1212051" y="138147"/>
                      <a:pt x="1186768" y="152644"/>
                      <a:pt x="11594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>
            <a:off x="12344300" y="5466139"/>
            <a:ext cx="2519841" cy="302381"/>
            <a:chOff x="0" y="0"/>
            <a:chExt cx="3359788" cy="403175"/>
          </a:xfrm>
        </p:grpSpPr>
        <p:grpSp>
          <p:nvGrpSpPr>
            <p:cNvPr id="62" name="Group 62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64"/>
              <p:cNvSpPr/>
              <p:nvPr/>
            </p:nvSpPr>
            <p:spPr>
              <a:xfrm>
                <a:off x="-3763" y="-122"/>
                <a:ext cx="1150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150527" h="152644">
                    <a:moveTo>
                      <a:pt x="79963" y="122"/>
                    </a:moveTo>
                    <a:lnTo>
                      <a:pt x="1070563" y="122"/>
                    </a:lnTo>
                    <a:cubicBezTo>
                      <a:pt x="1097868" y="0"/>
                      <a:pt x="1123151" y="14497"/>
                      <a:pt x="1136839" y="38123"/>
                    </a:cubicBezTo>
                    <a:cubicBezTo>
                      <a:pt x="1150527" y="61750"/>
                      <a:pt x="1150527" y="90894"/>
                      <a:pt x="1136839" y="114521"/>
                    </a:cubicBezTo>
                    <a:cubicBezTo>
                      <a:pt x="1123151" y="138147"/>
                      <a:pt x="1097868" y="152644"/>
                      <a:pt x="1070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9" name="Group 69"/>
          <p:cNvGrpSpPr/>
          <p:nvPr/>
        </p:nvGrpSpPr>
        <p:grpSpPr>
          <a:xfrm>
            <a:off x="12339159" y="4364387"/>
            <a:ext cx="2519841" cy="302381"/>
            <a:chOff x="0" y="0"/>
            <a:chExt cx="3359788" cy="403175"/>
          </a:xfrm>
        </p:grpSpPr>
        <p:grpSp>
          <p:nvGrpSpPr>
            <p:cNvPr id="70" name="Group 70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-3763" y="-122"/>
                <a:ext cx="1150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150527" h="152644">
                    <a:moveTo>
                      <a:pt x="79963" y="122"/>
                    </a:moveTo>
                    <a:lnTo>
                      <a:pt x="1070563" y="122"/>
                    </a:lnTo>
                    <a:cubicBezTo>
                      <a:pt x="1097868" y="0"/>
                      <a:pt x="1123151" y="14497"/>
                      <a:pt x="1136839" y="38123"/>
                    </a:cubicBezTo>
                    <a:cubicBezTo>
                      <a:pt x="1150527" y="61750"/>
                      <a:pt x="1150527" y="90894"/>
                      <a:pt x="1136839" y="114521"/>
                    </a:cubicBezTo>
                    <a:cubicBezTo>
                      <a:pt x="1123151" y="138147"/>
                      <a:pt x="1097868" y="152644"/>
                      <a:pt x="1070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73" name="Group 73"/>
          <p:cNvGrpSpPr/>
          <p:nvPr/>
        </p:nvGrpSpPr>
        <p:grpSpPr>
          <a:xfrm>
            <a:off x="12415359" y="9029700"/>
            <a:ext cx="2519841" cy="302381"/>
            <a:chOff x="0" y="0"/>
            <a:chExt cx="3359788" cy="403175"/>
          </a:xfrm>
        </p:grpSpPr>
        <p:grpSp>
          <p:nvGrpSpPr>
            <p:cNvPr id="74" name="Group 74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75" name="Freeform 75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76"/>
              <p:cNvSpPr/>
              <p:nvPr/>
            </p:nvSpPr>
            <p:spPr>
              <a:xfrm>
                <a:off x="-3763" y="-122"/>
                <a:ext cx="11124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112427" h="152644">
                    <a:moveTo>
                      <a:pt x="79963" y="122"/>
                    </a:moveTo>
                    <a:lnTo>
                      <a:pt x="1032463" y="122"/>
                    </a:lnTo>
                    <a:cubicBezTo>
                      <a:pt x="1059768" y="0"/>
                      <a:pt x="1085051" y="14497"/>
                      <a:pt x="1098739" y="38123"/>
                    </a:cubicBezTo>
                    <a:cubicBezTo>
                      <a:pt x="1112427" y="61750"/>
                      <a:pt x="1112427" y="90894"/>
                      <a:pt x="1098739" y="114521"/>
                    </a:cubicBezTo>
                    <a:cubicBezTo>
                      <a:pt x="1085051" y="138147"/>
                      <a:pt x="1059768" y="152644"/>
                      <a:pt x="10324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1" name="Group 81"/>
          <p:cNvGrpSpPr/>
          <p:nvPr/>
        </p:nvGrpSpPr>
        <p:grpSpPr>
          <a:xfrm>
            <a:off x="12321435" y="3317718"/>
            <a:ext cx="2519841" cy="302381"/>
            <a:chOff x="0" y="0"/>
            <a:chExt cx="3359788" cy="403175"/>
          </a:xfrm>
        </p:grpSpPr>
        <p:grpSp>
          <p:nvGrpSpPr>
            <p:cNvPr id="82" name="Group 82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83" name="Freeform 83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84"/>
              <p:cNvSpPr/>
              <p:nvPr/>
            </p:nvSpPr>
            <p:spPr>
              <a:xfrm>
                <a:off x="-3763" y="-122"/>
                <a:ext cx="11124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112427" h="152644">
                    <a:moveTo>
                      <a:pt x="79963" y="122"/>
                    </a:moveTo>
                    <a:lnTo>
                      <a:pt x="1032463" y="122"/>
                    </a:lnTo>
                    <a:cubicBezTo>
                      <a:pt x="1059768" y="0"/>
                      <a:pt x="1085051" y="14497"/>
                      <a:pt x="1098739" y="38123"/>
                    </a:cubicBezTo>
                    <a:cubicBezTo>
                      <a:pt x="1112427" y="61750"/>
                      <a:pt x="1112427" y="90894"/>
                      <a:pt x="1098739" y="114521"/>
                    </a:cubicBezTo>
                    <a:cubicBezTo>
                      <a:pt x="1085051" y="138147"/>
                      <a:pt x="1059768" y="152644"/>
                      <a:pt x="10324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5" name="Group 85"/>
          <p:cNvGrpSpPr/>
          <p:nvPr/>
        </p:nvGrpSpPr>
        <p:grpSpPr>
          <a:xfrm>
            <a:off x="12373206" y="6457284"/>
            <a:ext cx="2534776" cy="302865"/>
            <a:chOff x="-9955" y="-323"/>
            <a:chExt cx="3379701" cy="403821"/>
          </a:xfrm>
        </p:grpSpPr>
        <p:grpSp>
          <p:nvGrpSpPr>
            <p:cNvPr id="86" name="Group 86"/>
            <p:cNvGrpSpPr>
              <a:grpSpLocks noChangeAspect="1"/>
            </p:cNvGrpSpPr>
            <p:nvPr/>
          </p:nvGrpSpPr>
          <p:grpSpPr>
            <a:xfrm>
              <a:off x="-9955" y="-323"/>
              <a:ext cx="3379701" cy="403821"/>
              <a:chOff x="-3763" y="-122"/>
              <a:chExt cx="1277527" cy="152644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88"/>
              <p:cNvSpPr/>
              <p:nvPr/>
            </p:nvSpPr>
            <p:spPr>
              <a:xfrm>
                <a:off x="-3763" y="-122"/>
                <a:ext cx="10489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048927" h="152644">
                    <a:moveTo>
                      <a:pt x="79963" y="122"/>
                    </a:moveTo>
                    <a:lnTo>
                      <a:pt x="968963" y="122"/>
                    </a:lnTo>
                    <a:cubicBezTo>
                      <a:pt x="996268" y="0"/>
                      <a:pt x="1021551" y="14497"/>
                      <a:pt x="1035239" y="38123"/>
                    </a:cubicBezTo>
                    <a:cubicBezTo>
                      <a:pt x="1048927" y="61750"/>
                      <a:pt x="1048927" y="90894"/>
                      <a:pt x="1035239" y="114521"/>
                    </a:cubicBezTo>
                    <a:cubicBezTo>
                      <a:pt x="1021551" y="138147"/>
                      <a:pt x="996268" y="152644"/>
                      <a:pt x="9689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89" name="Group 89"/>
          <p:cNvGrpSpPr/>
          <p:nvPr/>
        </p:nvGrpSpPr>
        <p:grpSpPr>
          <a:xfrm>
            <a:off x="12415359" y="8438843"/>
            <a:ext cx="2519841" cy="302381"/>
            <a:chOff x="0" y="0"/>
            <a:chExt cx="3359788" cy="403175"/>
          </a:xfrm>
        </p:grpSpPr>
        <p:grpSp>
          <p:nvGrpSpPr>
            <p:cNvPr id="90" name="Group 90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91" name="Freeform 91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92"/>
              <p:cNvSpPr/>
              <p:nvPr/>
            </p:nvSpPr>
            <p:spPr>
              <a:xfrm>
                <a:off x="-3763" y="-122"/>
                <a:ext cx="10997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099727" h="152644">
                    <a:moveTo>
                      <a:pt x="79963" y="122"/>
                    </a:moveTo>
                    <a:lnTo>
                      <a:pt x="1019763" y="122"/>
                    </a:lnTo>
                    <a:cubicBezTo>
                      <a:pt x="1047068" y="0"/>
                      <a:pt x="1072351" y="14497"/>
                      <a:pt x="1086039" y="38123"/>
                    </a:cubicBezTo>
                    <a:cubicBezTo>
                      <a:pt x="1099727" y="61750"/>
                      <a:pt x="1099727" y="90894"/>
                      <a:pt x="1086039" y="114521"/>
                    </a:cubicBezTo>
                    <a:cubicBezTo>
                      <a:pt x="1072351" y="138147"/>
                      <a:pt x="1047068" y="152644"/>
                      <a:pt x="10197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93" name="TextBox 93"/>
          <p:cNvSpPr txBox="1"/>
          <p:nvPr/>
        </p:nvSpPr>
        <p:spPr>
          <a:xfrm>
            <a:off x="14745997" y="3751516"/>
            <a:ext cx="106862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82%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15026134" y="7305130"/>
            <a:ext cx="74726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93%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4982356" y="4697383"/>
            <a:ext cx="705445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87%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5018834" y="6752738"/>
            <a:ext cx="71735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97%</a:t>
            </a:r>
          </a:p>
        </p:txBody>
      </p:sp>
      <p:sp>
        <p:nvSpPr>
          <p:cNvPr id="98" name="TextBox 98"/>
          <p:cNvSpPr txBox="1"/>
          <p:nvPr/>
        </p:nvSpPr>
        <p:spPr>
          <a:xfrm>
            <a:off x="14917091" y="5268625"/>
            <a:ext cx="78536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89%</a:t>
            </a:r>
          </a:p>
        </p:txBody>
      </p:sp>
      <p:sp>
        <p:nvSpPr>
          <p:cNvPr id="99" name="TextBox 99"/>
          <p:cNvSpPr txBox="1"/>
          <p:nvPr/>
        </p:nvSpPr>
        <p:spPr>
          <a:xfrm>
            <a:off x="14733626" y="4221179"/>
            <a:ext cx="1217828" cy="4413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90%</a:t>
            </a:r>
          </a:p>
        </p:txBody>
      </p:sp>
      <p:sp>
        <p:nvSpPr>
          <p:cNvPr id="100" name="TextBox 100"/>
          <p:cNvSpPr txBox="1"/>
          <p:nvPr/>
        </p:nvSpPr>
        <p:spPr>
          <a:xfrm>
            <a:off x="14870462" y="2642949"/>
            <a:ext cx="944157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91%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4982356" y="3218839"/>
            <a:ext cx="705445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87%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14991489" y="6286258"/>
            <a:ext cx="75113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95%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4806740" y="8241329"/>
            <a:ext cx="118605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86%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4753130" y="8832186"/>
            <a:ext cx="138634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b="1" dirty="0">
                <a:solidFill>
                  <a:srgbClr val="1C1C1C"/>
                </a:solidFill>
                <a:latin typeface="Canva Sans 1 Bold"/>
              </a:rPr>
              <a:t>87%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12300832" y="1866900"/>
            <a:ext cx="278903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Survival Rate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3364507" y="1957440"/>
            <a:ext cx="466159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Average Loan Amount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5695304" y="7377249"/>
            <a:ext cx="5832372" cy="1667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2"/>
              </a:lnSpc>
            </a:pPr>
            <a:r>
              <a:rPr lang="en-US" sz="1873" dirty="0">
                <a:solidFill>
                  <a:srgbClr val="000000"/>
                </a:solidFill>
                <a:latin typeface="Canva Sans 2 Bold"/>
              </a:rPr>
              <a:t>Note:</a:t>
            </a:r>
            <a:r>
              <a:rPr lang="en-US" sz="1873" dirty="0">
                <a:solidFill>
                  <a:srgbClr val="000000"/>
                </a:solidFill>
                <a:latin typeface="Canva Sans 2"/>
              </a:rPr>
              <a:t>  Higher debt and lower s</a:t>
            </a:r>
            <a:r>
              <a:rPr lang="en-US" sz="1873" dirty="0">
                <a:solidFill>
                  <a:srgbClr val="000000"/>
                </a:solidFill>
                <a:latin typeface="Canva Sans 2" charset="0"/>
              </a:rPr>
              <a:t>urvival rate indicates huge financial risk</a:t>
            </a:r>
            <a:r>
              <a:rPr lang="en-US" sz="1873" u="sng" dirty="0">
                <a:solidFill>
                  <a:srgbClr val="000000"/>
                </a:solidFill>
                <a:latin typeface="Canva Sans 2 Bold"/>
              </a:rPr>
              <a:t>.</a:t>
            </a:r>
          </a:p>
          <a:p>
            <a:pPr algn="just">
              <a:lnSpc>
                <a:spcPts val="2622"/>
              </a:lnSpc>
            </a:pPr>
            <a:endParaRPr lang="en-US" sz="1873" u="sng" dirty="0">
              <a:solidFill>
                <a:srgbClr val="000000"/>
              </a:solidFill>
              <a:latin typeface="Canva Sans 2 Bold"/>
            </a:endParaRPr>
          </a:p>
          <a:p>
            <a:pPr algn="just">
              <a:lnSpc>
                <a:spcPts val="2622"/>
              </a:lnSpc>
            </a:pPr>
            <a:endParaRPr lang="en-US" sz="1873" u="sng" dirty="0">
              <a:solidFill>
                <a:srgbClr val="000000"/>
              </a:solidFill>
              <a:latin typeface="Canva Sans 2 Bold"/>
            </a:endParaRPr>
          </a:p>
          <a:p>
            <a:pPr algn="just">
              <a:lnSpc>
                <a:spcPts val="2622"/>
              </a:lnSpc>
            </a:pPr>
            <a:endParaRPr lang="en-US" sz="1873" u="sng" dirty="0">
              <a:solidFill>
                <a:srgbClr val="000000"/>
              </a:solidFill>
              <a:latin typeface="Canva Sans 2 Bold"/>
            </a:endParaRPr>
          </a:p>
        </p:txBody>
      </p:sp>
      <p:graphicFrame>
        <p:nvGraphicFramePr>
          <p:cNvPr id="109" name="Chart 108"/>
          <p:cNvGraphicFramePr/>
          <p:nvPr>
            <p:extLst>
              <p:ext uri="{D42A27DB-BD31-4B8C-83A1-F6EECF244321}">
                <p14:modId xmlns:p14="http://schemas.microsoft.com/office/powerpoint/2010/main" val="1852275785"/>
              </p:ext>
            </p:extLst>
          </p:nvPr>
        </p:nvGraphicFramePr>
        <p:xfrm>
          <a:off x="-95896" y="2672509"/>
          <a:ext cx="11582400" cy="7369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110" name="Group 77"/>
          <p:cNvGrpSpPr/>
          <p:nvPr/>
        </p:nvGrpSpPr>
        <p:grpSpPr>
          <a:xfrm>
            <a:off x="12321436" y="2769936"/>
            <a:ext cx="2519841" cy="302623"/>
            <a:chOff x="0" y="0"/>
            <a:chExt cx="3359788" cy="403175"/>
          </a:xfrm>
        </p:grpSpPr>
        <p:grpSp>
          <p:nvGrpSpPr>
            <p:cNvPr id="111" name="Group 78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112" name="Freeform 79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80"/>
              <p:cNvSpPr/>
              <p:nvPr/>
            </p:nvSpPr>
            <p:spPr>
              <a:xfrm>
                <a:off x="-3763" y="-122"/>
                <a:ext cx="11632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163227" h="152644">
                    <a:moveTo>
                      <a:pt x="79963" y="122"/>
                    </a:moveTo>
                    <a:lnTo>
                      <a:pt x="1083263" y="122"/>
                    </a:lnTo>
                    <a:cubicBezTo>
                      <a:pt x="1110568" y="0"/>
                      <a:pt x="1135851" y="14497"/>
                      <a:pt x="1149539" y="38123"/>
                    </a:cubicBezTo>
                    <a:cubicBezTo>
                      <a:pt x="1163227" y="61750"/>
                      <a:pt x="1163227" y="90894"/>
                      <a:pt x="1149539" y="114521"/>
                    </a:cubicBezTo>
                    <a:cubicBezTo>
                      <a:pt x="1135851" y="138147"/>
                      <a:pt x="1110568" y="152644"/>
                      <a:pt x="10832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14" name="Group 69"/>
          <p:cNvGrpSpPr/>
          <p:nvPr/>
        </p:nvGrpSpPr>
        <p:grpSpPr>
          <a:xfrm>
            <a:off x="12344400" y="5992437"/>
            <a:ext cx="2519841" cy="302381"/>
            <a:chOff x="0" y="0"/>
            <a:chExt cx="3359788" cy="403175"/>
          </a:xfrm>
        </p:grpSpPr>
        <p:grpSp>
          <p:nvGrpSpPr>
            <p:cNvPr id="115" name="Group 70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116" name="Freeform 71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72"/>
              <p:cNvSpPr/>
              <p:nvPr/>
            </p:nvSpPr>
            <p:spPr>
              <a:xfrm>
                <a:off x="-3763" y="-122"/>
                <a:ext cx="1150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150527" h="152644">
                    <a:moveTo>
                      <a:pt x="79963" y="122"/>
                    </a:moveTo>
                    <a:lnTo>
                      <a:pt x="1070563" y="122"/>
                    </a:lnTo>
                    <a:cubicBezTo>
                      <a:pt x="1097868" y="0"/>
                      <a:pt x="1123151" y="14497"/>
                      <a:pt x="1136839" y="38123"/>
                    </a:cubicBezTo>
                    <a:cubicBezTo>
                      <a:pt x="1150527" y="61750"/>
                      <a:pt x="1150527" y="90894"/>
                      <a:pt x="1136839" y="114521"/>
                    </a:cubicBezTo>
                    <a:cubicBezTo>
                      <a:pt x="1123151" y="138147"/>
                      <a:pt x="1097868" y="152644"/>
                      <a:pt x="1070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18" name="TextBox 98"/>
          <p:cNvSpPr txBox="1"/>
          <p:nvPr/>
        </p:nvSpPr>
        <p:spPr>
          <a:xfrm>
            <a:off x="14964446" y="5802117"/>
            <a:ext cx="785366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90%</a:t>
            </a:r>
          </a:p>
        </p:txBody>
      </p:sp>
      <p:grpSp>
        <p:nvGrpSpPr>
          <p:cNvPr id="121" name="Group 69"/>
          <p:cNvGrpSpPr/>
          <p:nvPr/>
        </p:nvGrpSpPr>
        <p:grpSpPr>
          <a:xfrm>
            <a:off x="12415359" y="7937893"/>
            <a:ext cx="2519841" cy="302381"/>
            <a:chOff x="0" y="0"/>
            <a:chExt cx="3359788" cy="403175"/>
          </a:xfrm>
        </p:grpSpPr>
        <p:grpSp>
          <p:nvGrpSpPr>
            <p:cNvPr id="122" name="Group 70"/>
            <p:cNvGrpSpPr>
              <a:grpSpLocks noChangeAspect="1"/>
            </p:cNvGrpSpPr>
            <p:nvPr/>
          </p:nvGrpSpPr>
          <p:grpSpPr>
            <a:xfrm>
              <a:off x="0" y="0"/>
              <a:ext cx="3359788" cy="403175"/>
              <a:chOff x="0" y="0"/>
              <a:chExt cx="1270000" cy="152400"/>
            </a:xfrm>
          </p:grpSpPr>
          <p:sp>
            <p:nvSpPr>
              <p:cNvPr id="123" name="Freeform 71"/>
              <p:cNvSpPr/>
              <p:nvPr/>
            </p:nvSpPr>
            <p:spPr>
              <a:xfrm>
                <a:off x="-3763" y="-122"/>
                <a:ext cx="1277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277527" h="152644">
                    <a:moveTo>
                      <a:pt x="79963" y="122"/>
                    </a:moveTo>
                    <a:lnTo>
                      <a:pt x="1197563" y="122"/>
                    </a:lnTo>
                    <a:cubicBezTo>
                      <a:pt x="1224868" y="0"/>
                      <a:pt x="1250151" y="14497"/>
                      <a:pt x="1263839" y="38123"/>
                    </a:cubicBezTo>
                    <a:cubicBezTo>
                      <a:pt x="1277527" y="61750"/>
                      <a:pt x="1277527" y="90894"/>
                      <a:pt x="1263839" y="114521"/>
                    </a:cubicBezTo>
                    <a:cubicBezTo>
                      <a:pt x="1250151" y="138147"/>
                      <a:pt x="1224868" y="152644"/>
                      <a:pt x="1197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C61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72"/>
              <p:cNvSpPr/>
              <p:nvPr/>
            </p:nvSpPr>
            <p:spPr>
              <a:xfrm>
                <a:off x="-3763" y="-122"/>
                <a:ext cx="1150527" cy="152644"/>
              </a:xfrm>
              <a:custGeom>
                <a:avLst/>
                <a:gdLst/>
                <a:ahLst/>
                <a:cxnLst/>
                <a:rect l="l" t="t" r="r" b="b"/>
                <a:pathLst>
                  <a:path w="1150527" h="152644">
                    <a:moveTo>
                      <a:pt x="79963" y="122"/>
                    </a:moveTo>
                    <a:lnTo>
                      <a:pt x="1070563" y="122"/>
                    </a:lnTo>
                    <a:cubicBezTo>
                      <a:pt x="1097868" y="0"/>
                      <a:pt x="1123151" y="14497"/>
                      <a:pt x="1136839" y="38123"/>
                    </a:cubicBezTo>
                    <a:cubicBezTo>
                      <a:pt x="1150527" y="61750"/>
                      <a:pt x="1150527" y="90894"/>
                      <a:pt x="1136839" y="114521"/>
                    </a:cubicBezTo>
                    <a:cubicBezTo>
                      <a:pt x="1123151" y="138147"/>
                      <a:pt x="1097868" y="152644"/>
                      <a:pt x="1070563" y="152522"/>
                    </a:cubicBezTo>
                    <a:lnTo>
                      <a:pt x="79963" y="152522"/>
                    </a:lnTo>
                    <a:cubicBezTo>
                      <a:pt x="52658" y="152644"/>
                      <a:pt x="27375" y="138147"/>
                      <a:pt x="13687" y="114521"/>
                    </a:cubicBezTo>
                    <a:cubicBezTo>
                      <a:pt x="0" y="90894"/>
                      <a:pt x="0" y="61750"/>
                      <a:pt x="13687" y="38123"/>
                    </a:cubicBezTo>
                    <a:cubicBezTo>
                      <a:pt x="27375" y="14497"/>
                      <a:pt x="52658" y="0"/>
                      <a:pt x="79963" y="122"/>
                    </a:cubicBezTo>
                    <a:close/>
                  </a:path>
                </a:pathLst>
              </a:custGeom>
              <a:solidFill>
                <a:srgbClr val="FF914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5" name="TextBox 98"/>
          <p:cNvSpPr txBox="1"/>
          <p:nvPr/>
        </p:nvSpPr>
        <p:spPr>
          <a:xfrm>
            <a:off x="15011400" y="7716981"/>
            <a:ext cx="785366" cy="441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000" dirty="0">
                <a:solidFill>
                  <a:srgbClr val="1C1C1C"/>
                </a:solidFill>
                <a:latin typeface="Canva Sans 1 Bold"/>
              </a:rPr>
              <a:t>91%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765"/>
    </mc:Choice>
    <mc:Fallback xmlns="">
      <p:transition spd="slow" advTm="9076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415897" y="790729"/>
            <a:ext cx="10002932" cy="1814434"/>
            <a:chOff x="0" y="0"/>
            <a:chExt cx="224047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0474" cy="406400"/>
            </a:xfrm>
            <a:custGeom>
              <a:avLst/>
              <a:gdLst/>
              <a:ahLst/>
              <a:cxnLst/>
              <a:rect l="l" t="t" r="r" b="b"/>
              <a:pathLst>
                <a:path w="2240474" h="406400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2037274" y="0"/>
                  </a:lnTo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304199" y="1174071"/>
            <a:ext cx="7679602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Poppins Ultra-Bold"/>
              </a:rPr>
              <a:t>Key Insights (1/2)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87813" y="981075"/>
            <a:ext cx="2295725" cy="4991352"/>
            <a:chOff x="0" y="0"/>
            <a:chExt cx="604635" cy="13145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4635" cy="1314595"/>
            </a:xfrm>
            <a:custGeom>
              <a:avLst/>
              <a:gdLst/>
              <a:ahLst/>
              <a:cxnLst/>
              <a:rect l="l" t="t" r="r" b="b"/>
              <a:pathLst>
                <a:path w="604635" h="1314595">
                  <a:moveTo>
                    <a:pt x="118031" y="0"/>
                  </a:moveTo>
                  <a:lnTo>
                    <a:pt x="486604" y="0"/>
                  </a:lnTo>
                  <a:cubicBezTo>
                    <a:pt x="551791" y="0"/>
                    <a:pt x="604635" y="52844"/>
                    <a:pt x="604635" y="118031"/>
                  </a:cubicBezTo>
                  <a:lnTo>
                    <a:pt x="604635" y="1196563"/>
                  </a:lnTo>
                  <a:cubicBezTo>
                    <a:pt x="604635" y="1227867"/>
                    <a:pt x="592200" y="1257889"/>
                    <a:pt x="570065" y="1280024"/>
                  </a:cubicBezTo>
                  <a:cubicBezTo>
                    <a:pt x="547930" y="1302159"/>
                    <a:pt x="517908" y="1314595"/>
                    <a:pt x="486604" y="1314595"/>
                  </a:cubicBezTo>
                  <a:lnTo>
                    <a:pt x="118031" y="1314595"/>
                  </a:lnTo>
                  <a:cubicBezTo>
                    <a:pt x="86727" y="1314595"/>
                    <a:pt x="56706" y="1302159"/>
                    <a:pt x="34571" y="1280024"/>
                  </a:cubicBezTo>
                  <a:cubicBezTo>
                    <a:pt x="12435" y="1257889"/>
                    <a:pt x="0" y="1227867"/>
                    <a:pt x="0" y="1196563"/>
                  </a:cubicBezTo>
                  <a:lnTo>
                    <a:pt x="0" y="118031"/>
                  </a:lnTo>
                  <a:cubicBezTo>
                    <a:pt x="0" y="86727"/>
                    <a:pt x="12435" y="56706"/>
                    <a:pt x="34571" y="34571"/>
                  </a:cubicBezTo>
                  <a:cubicBezTo>
                    <a:pt x="56706" y="12435"/>
                    <a:pt x="86727" y="0"/>
                    <a:pt x="118031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95400" y="1497921"/>
            <a:ext cx="1371600" cy="1223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888"/>
              </a:lnSpc>
            </a:pPr>
            <a:r>
              <a:rPr lang="en-US" sz="7063" dirty="0">
                <a:solidFill>
                  <a:srgbClr val="FCFCFC"/>
                </a:solidFill>
                <a:latin typeface="Poppins Ultra-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83538" y="2721847"/>
            <a:ext cx="14393269" cy="8386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533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Our Analysis offer an overall positive outlook on UK SME sector.</a:t>
            </a:r>
          </a:p>
          <a:p>
            <a:pPr marL="75533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75533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Businesses have shown a varying profile across different regions and sectors in UK. </a:t>
            </a:r>
          </a:p>
          <a:p>
            <a:pPr marL="457200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75533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 Various financial indicators, credit rating measures show that UK SME are financially stable. </a:t>
            </a:r>
          </a:p>
          <a:p>
            <a:pPr marL="457200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75533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Most sectors are liquid but some other sectors like agriculture are struggling with liquidity issues. </a:t>
            </a:r>
          </a:p>
          <a:p>
            <a:pPr marL="457200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75533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Debt to asset ratio is below 1 for almost all the sectors </a:t>
            </a:r>
          </a:p>
          <a:p>
            <a:pPr marL="75533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75533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1 Bold"/>
              </a:rPr>
              <a:t> </a:t>
            </a: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SME have high costs relative to revenue as depicted in cost efficiency ratios </a:t>
            </a:r>
          </a:p>
          <a:p>
            <a:pPr indent="-457200" algn="just">
              <a:lnSpc>
                <a:spcPts val="3866"/>
              </a:lnSpc>
              <a:buBlip>
                <a:blip r:embed="rId8"/>
              </a:buBlip>
            </a:pPr>
            <a:endParaRPr lang="en-US" sz="2761" dirty="0">
              <a:solidFill>
                <a:srgbClr val="000000"/>
              </a:solidFill>
              <a:latin typeface="Canva Sans 2" charset="0"/>
            </a:endParaRPr>
          </a:p>
          <a:p>
            <a:pPr marL="298134" lvl="1" algn="just">
              <a:lnSpc>
                <a:spcPts val="3866"/>
              </a:lnSpc>
            </a:pPr>
            <a:endParaRPr lang="en-US" sz="2761" dirty="0">
              <a:solidFill>
                <a:srgbClr val="000000"/>
              </a:solidFill>
              <a:latin typeface="Canva Sans 2" charset="0"/>
            </a:endParaRPr>
          </a:p>
          <a:p>
            <a:pPr algn="just">
              <a:lnSpc>
                <a:spcPts val="3026"/>
              </a:lnSpc>
            </a:pPr>
            <a:endParaRPr lang="en-US" sz="2761" dirty="0">
              <a:solidFill>
                <a:srgbClr val="000000"/>
              </a:solidFill>
              <a:latin typeface="Canva Sans 1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42"/>
    </mc:Choice>
    <mc:Fallback xmlns="">
      <p:transition spd="slow" advTm="6814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666999" y="678891"/>
            <a:ext cx="11430001" cy="1814434"/>
            <a:chOff x="0" y="0"/>
            <a:chExt cx="224047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0474" cy="406400"/>
            </a:xfrm>
            <a:custGeom>
              <a:avLst/>
              <a:gdLst/>
              <a:ahLst/>
              <a:cxnLst/>
              <a:rect l="l" t="t" r="r" b="b"/>
              <a:pathLst>
                <a:path w="2240474" h="406400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2037274" y="0"/>
                  </a:lnTo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90999" y="1060654"/>
            <a:ext cx="7848601" cy="922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7"/>
              </a:lnSpc>
            </a:pPr>
            <a:r>
              <a:rPr lang="en-US" sz="5981" dirty="0">
                <a:solidFill>
                  <a:srgbClr val="000000"/>
                </a:solidFill>
                <a:latin typeface="Poppins Ultra-Bold"/>
              </a:rPr>
              <a:t>Key Insights (2/2)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66999" y="2769935"/>
            <a:ext cx="11182428" cy="688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866"/>
              </a:lnSpc>
            </a:pPr>
            <a:endParaRPr lang="en-US" sz="2761" dirty="0">
              <a:solidFill>
                <a:srgbClr val="000000"/>
              </a:solidFill>
              <a:latin typeface="Canva Sans 2" charset="0"/>
            </a:endParaRPr>
          </a:p>
          <a:p>
            <a:pPr marL="596269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SME  can increase their profit margin by minimizing costs</a:t>
            </a:r>
          </a:p>
          <a:p>
            <a:pPr marL="596269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596269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Our analysis shows that responsible borrowing can  contribute to growth and stability without effecting the business survival.</a:t>
            </a:r>
          </a:p>
          <a:p>
            <a:pPr marL="457200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596269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 SME are struggling with cash flow management as depicted by late and missed payment data.</a:t>
            </a:r>
          </a:p>
          <a:p>
            <a:pPr marL="457200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596269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Inherent complexities in SME sector hinder their ability </a:t>
            </a:r>
          </a:p>
          <a:p>
            <a:pPr marL="139069" lvl="1">
              <a:lnSpc>
                <a:spcPts val="3866"/>
              </a:lnSpc>
              <a:buClr>
                <a:srgbClr val="FFC619"/>
              </a:buClr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     to maintain a consistent and timely cash flow.</a:t>
            </a:r>
          </a:p>
          <a:p>
            <a:pPr>
              <a:lnSpc>
                <a:spcPts val="3866"/>
              </a:lnSpc>
            </a:pPr>
            <a:endParaRPr lang="en-US" sz="2761" b="1" dirty="0">
              <a:solidFill>
                <a:srgbClr val="000000"/>
              </a:solidFill>
              <a:latin typeface="Canva Sans 1 Bold"/>
            </a:endParaRPr>
          </a:p>
          <a:p>
            <a:pPr algn="ctr">
              <a:lnSpc>
                <a:spcPts val="3026"/>
              </a:lnSpc>
            </a:pPr>
            <a:endParaRPr lang="en-US" sz="2761" dirty="0">
              <a:solidFill>
                <a:srgbClr val="000000"/>
              </a:solidFill>
              <a:latin typeface="Canva Sans 1 Bold"/>
            </a:endParaRPr>
          </a:p>
        </p:txBody>
      </p:sp>
      <p:pic>
        <p:nvPicPr>
          <p:cNvPr id="2050" name="Picture 2" descr="C:\Users\Sehrish\Desktop\Sehrish\Course\Capetone\Finance\Report\Key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010" y="6803953"/>
            <a:ext cx="4484158" cy="276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03"/>
    </mc:Choice>
    <mc:Fallback xmlns="">
      <p:transition spd="slow" advTm="4730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415897" y="790729"/>
            <a:ext cx="10002932" cy="1814434"/>
            <a:chOff x="0" y="0"/>
            <a:chExt cx="224047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0474" cy="406400"/>
            </a:xfrm>
            <a:custGeom>
              <a:avLst/>
              <a:gdLst/>
              <a:ahLst/>
              <a:cxnLst/>
              <a:rect l="l" t="t" r="r" b="b"/>
              <a:pathLst>
                <a:path w="2240474" h="406400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2037274" y="0"/>
                  </a:lnTo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16281" y="1236281"/>
            <a:ext cx="10671304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Poppins Ultra-Bold"/>
              </a:rPr>
              <a:t>Recommendations (1/2)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41606" y="1028700"/>
            <a:ext cx="2295725" cy="4991352"/>
            <a:chOff x="0" y="0"/>
            <a:chExt cx="604635" cy="13145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04635" cy="1314595"/>
            </a:xfrm>
            <a:custGeom>
              <a:avLst/>
              <a:gdLst/>
              <a:ahLst/>
              <a:cxnLst/>
              <a:rect l="l" t="t" r="r" b="b"/>
              <a:pathLst>
                <a:path w="604635" h="1314595">
                  <a:moveTo>
                    <a:pt x="118031" y="0"/>
                  </a:moveTo>
                  <a:lnTo>
                    <a:pt x="486604" y="0"/>
                  </a:lnTo>
                  <a:cubicBezTo>
                    <a:pt x="551791" y="0"/>
                    <a:pt x="604635" y="52844"/>
                    <a:pt x="604635" y="118031"/>
                  </a:cubicBezTo>
                  <a:lnTo>
                    <a:pt x="604635" y="1196563"/>
                  </a:lnTo>
                  <a:cubicBezTo>
                    <a:pt x="604635" y="1227867"/>
                    <a:pt x="592200" y="1257889"/>
                    <a:pt x="570065" y="1280024"/>
                  </a:cubicBezTo>
                  <a:cubicBezTo>
                    <a:pt x="547930" y="1302159"/>
                    <a:pt x="517908" y="1314595"/>
                    <a:pt x="486604" y="1314595"/>
                  </a:cubicBezTo>
                  <a:lnTo>
                    <a:pt x="118031" y="1314595"/>
                  </a:lnTo>
                  <a:cubicBezTo>
                    <a:pt x="86727" y="1314595"/>
                    <a:pt x="56706" y="1302159"/>
                    <a:pt x="34571" y="1280024"/>
                  </a:cubicBezTo>
                  <a:cubicBezTo>
                    <a:pt x="12435" y="1257889"/>
                    <a:pt x="0" y="1227867"/>
                    <a:pt x="0" y="1196563"/>
                  </a:cubicBezTo>
                  <a:lnTo>
                    <a:pt x="0" y="118031"/>
                  </a:lnTo>
                  <a:cubicBezTo>
                    <a:pt x="0" y="86727"/>
                    <a:pt x="12435" y="56706"/>
                    <a:pt x="34571" y="34571"/>
                  </a:cubicBezTo>
                  <a:cubicBezTo>
                    <a:pt x="56706" y="12435"/>
                    <a:pt x="86727" y="0"/>
                    <a:pt x="118031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62276" y="1497921"/>
            <a:ext cx="1454386" cy="1205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88"/>
              </a:lnSpc>
            </a:pPr>
            <a:r>
              <a:rPr lang="en-US" sz="7063" dirty="0">
                <a:solidFill>
                  <a:srgbClr val="FCFCFC"/>
                </a:solidFill>
                <a:latin typeface="Poppins Ultra-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13173" y="3061613"/>
            <a:ext cx="13211083" cy="584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904" lvl="1" indent="-457200">
              <a:lnSpc>
                <a:spcPts val="3866"/>
              </a:lnSpc>
              <a:buClr>
                <a:srgbClr val="FFC619"/>
              </a:buClr>
              <a:buFont typeface="Arial" panose="020B0604020202020204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Lenders should advise businesses to maintain good inventory management system and favorable payment terms to resolve the cash flow problems </a:t>
            </a:r>
          </a:p>
          <a:p>
            <a:pPr indent="-457200">
              <a:lnSpc>
                <a:spcPts val="3866"/>
              </a:lnSpc>
              <a:buClr>
                <a:srgbClr val="FFC619"/>
              </a:buClr>
              <a:buFont typeface="Arial" panose="020B0604020202020204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66990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Businesses with higher debt to asset ratios should focus on debt reduction strategies </a:t>
            </a:r>
          </a:p>
          <a:p>
            <a:pPr marL="66990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669904" lvl="1" indent="-457200">
              <a:lnSpc>
                <a:spcPts val="3866"/>
              </a:lnSpc>
              <a:buClr>
                <a:srgbClr val="FFC619"/>
              </a:buClr>
              <a:buFont typeface="Arial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Investors should encourage businesses to follow the strategies of right price setting, effective cost control and multiple revenue streams</a:t>
            </a:r>
          </a:p>
          <a:p>
            <a:pPr marL="669904" lvl="1" indent="-457200" algn="just">
              <a:lnSpc>
                <a:spcPts val="3866"/>
              </a:lnSpc>
              <a:buClr>
                <a:srgbClr val="FFC619"/>
              </a:buClr>
              <a:buFont typeface="Arial" panose="020B0604020202020204" pitchFamily="34" charset="0"/>
              <a:buChar char="•"/>
            </a:pPr>
            <a:endParaRPr lang="en-US" sz="2761" dirty="0">
              <a:solidFill>
                <a:srgbClr val="000000"/>
              </a:solidFill>
              <a:latin typeface="Canva Sans 2" charset="0"/>
            </a:endParaRPr>
          </a:p>
          <a:p>
            <a:pPr algn="ctr">
              <a:lnSpc>
                <a:spcPts val="3272"/>
              </a:lnSpc>
            </a:pPr>
            <a:endParaRPr lang="en-US" sz="3102" dirty="0">
              <a:solidFill>
                <a:srgbClr val="000000"/>
              </a:solidFill>
              <a:latin typeface="Canva Sans 1 Bold"/>
            </a:endParaRPr>
          </a:p>
          <a:p>
            <a:pPr algn="ctr">
              <a:lnSpc>
                <a:spcPts val="3272"/>
              </a:lnSpc>
            </a:pPr>
            <a:endParaRPr lang="en-US" sz="3102" dirty="0">
              <a:solidFill>
                <a:srgbClr val="000000"/>
              </a:solidFill>
              <a:latin typeface="Canva Sans 1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76"/>
    </mc:Choice>
    <mc:Fallback xmlns="">
      <p:transition spd="slow" advTm="4507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971800" y="778799"/>
            <a:ext cx="10605157" cy="1942011"/>
            <a:chOff x="0" y="-28575"/>
            <a:chExt cx="2375295" cy="434975"/>
          </a:xfrm>
        </p:grpSpPr>
        <p:sp>
          <p:nvSpPr>
            <p:cNvPr id="7" name="Freeform 7"/>
            <p:cNvSpPr/>
            <p:nvPr/>
          </p:nvSpPr>
          <p:spPr>
            <a:xfrm>
              <a:off x="64514" y="0"/>
              <a:ext cx="2310781" cy="406400"/>
            </a:xfrm>
            <a:custGeom>
              <a:avLst/>
              <a:gdLst/>
              <a:ahLst/>
              <a:cxnLst/>
              <a:rect l="l" t="t" r="r" b="b"/>
              <a:pathLst>
                <a:path w="2240474" h="406400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2037274" y="0"/>
                  </a:lnTo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24000" y="3147933"/>
            <a:ext cx="13407800" cy="4911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5432" lvl="1" indent="-457200" algn="just">
              <a:lnSpc>
                <a:spcPts val="3866"/>
              </a:lnSpc>
              <a:buClr>
                <a:srgbClr val="FFC619"/>
              </a:buClr>
              <a:buFont typeface="Arial" panose="020B0604020202020204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Majority of sectors within the UK SME ecosystem exhibit notably modest net profit margins, except few outliers. Hence, they should focus on cost mitigation strategies.</a:t>
            </a:r>
          </a:p>
          <a:p>
            <a:pPr marL="625432" lvl="1" indent="-457200" algn="just">
              <a:lnSpc>
                <a:spcPts val="3866"/>
              </a:lnSpc>
              <a:buClr>
                <a:srgbClr val="FFC619"/>
              </a:buClr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Canva Sans 2" charset="0"/>
            </a:endParaRPr>
          </a:p>
          <a:p>
            <a:pPr marL="625432" lvl="1" indent="-457200" algn="just">
              <a:lnSpc>
                <a:spcPts val="3866"/>
              </a:lnSpc>
              <a:buClr>
                <a:srgbClr val="FFC619"/>
              </a:buClr>
              <a:buFont typeface="Arial" panose="020B0604020202020204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Lenders should push businesses to control negative factors which can obstruct a good credit rating profile such as timely payment issues.</a:t>
            </a:r>
          </a:p>
          <a:p>
            <a:pPr indent="-457200">
              <a:lnSpc>
                <a:spcPts val="3866"/>
              </a:lnSpc>
              <a:buClr>
                <a:srgbClr val="FFC619"/>
              </a:buClr>
              <a:buFont typeface="Arial" panose="020B0604020202020204" pitchFamily="34" charset="0"/>
              <a:buChar char="•"/>
            </a:pPr>
            <a:endParaRPr lang="en-US" sz="2761" b="1" dirty="0">
              <a:solidFill>
                <a:srgbClr val="000000"/>
              </a:solidFill>
              <a:latin typeface="Canva Sans 2" charset="0"/>
            </a:endParaRPr>
          </a:p>
          <a:p>
            <a:pPr marL="625432" lvl="1" indent="-457200">
              <a:lnSpc>
                <a:spcPts val="3866"/>
              </a:lnSpc>
              <a:buClr>
                <a:srgbClr val="FFC619"/>
              </a:buClr>
              <a:buFont typeface="Arial" panose="020B0604020202020204" pitchFamily="34" charset="0"/>
              <a:buChar char="•"/>
            </a:pPr>
            <a:r>
              <a:rPr lang="en-US" sz="2761" b="1" dirty="0">
                <a:solidFill>
                  <a:srgbClr val="000000"/>
                </a:solidFill>
                <a:latin typeface="Canva Sans 2" charset="0"/>
              </a:rPr>
              <a:t>Finally, policy makers should support women founded initiatives and make resources and capital more accessible to them.</a:t>
            </a:r>
          </a:p>
          <a:p>
            <a:pPr algn="ctr">
              <a:lnSpc>
                <a:spcPts val="3174"/>
              </a:lnSpc>
            </a:pPr>
            <a:endParaRPr lang="en-US" sz="2896" dirty="0">
              <a:solidFill>
                <a:srgbClr val="000000"/>
              </a:solidFill>
              <a:latin typeface="Canva Sans 1 Bold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3809999" y="1333499"/>
            <a:ext cx="969253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000000"/>
                </a:solidFill>
                <a:latin typeface="Poppins Ultra-Bold"/>
              </a:rPr>
              <a:t>Recommendations (2/2)</a:t>
            </a:r>
          </a:p>
        </p:txBody>
      </p:sp>
      <p:pic>
        <p:nvPicPr>
          <p:cNvPr id="3074" name="Picture 2" descr="C:\Users\Sehrish\Desktop\Sehrish\Course\Capetone\Finance\Report\Polices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002" y="7200900"/>
            <a:ext cx="3582998" cy="235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33"/>
    </mc:Choice>
    <mc:Fallback xmlns="">
      <p:transition spd="slow" advTm="431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514600" y="1586061"/>
            <a:ext cx="928725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1C1C1C"/>
                </a:solidFill>
                <a:latin typeface="Poppins Ultra-Bold"/>
              </a:rPr>
              <a:t>Primary Stakeholders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4967" y="3238500"/>
            <a:ext cx="9219520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17"/>
              </a:lnSpc>
            </a:pPr>
            <a:r>
              <a:rPr lang="en-US" sz="2441" dirty="0">
                <a:solidFill>
                  <a:srgbClr val="1C1C1C"/>
                </a:solidFill>
                <a:latin typeface="Canva Sans 2 Bold"/>
              </a:rPr>
              <a:t>This analysis aims to serve as a guideline for informed decision making for </a:t>
            </a:r>
          </a:p>
          <a:p>
            <a:pPr algn="ctr">
              <a:lnSpc>
                <a:spcPts val="3417"/>
              </a:lnSpc>
            </a:pPr>
            <a:endParaRPr lang="en-US" sz="2634" dirty="0">
              <a:solidFill>
                <a:srgbClr val="1C1C1C"/>
              </a:solidFill>
              <a:latin typeface="Canva Sans 2 Bold"/>
            </a:endParaRPr>
          </a:p>
          <a:p>
            <a:pPr algn="ctr">
              <a:lnSpc>
                <a:spcPts val="3417"/>
              </a:lnSpc>
            </a:pPr>
            <a:endParaRPr lang="en-US" sz="2634" dirty="0">
              <a:solidFill>
                <a:srgbClr val="1C1C1C"/>
              </a:solidFill>
              <a:latin typeface="Canva Sans 2 Bold"/>
            </a:endParaRPr>
          </a:p>
          <a:p>
            <a:pPr algn="ctr">
              <a:lnSpc>
                <a:spcPts val="3417"/>
              </a:lnSpc>
            </a:pPr>
            <a:endParaRPr lang="en-US" sz="2634" dirty="0">
              <a:solidFill>
                <a:srgbClr val="1C1C1C"/>
              </a:solidFill>
              <a:latin typeface="Canva Sans 2 Bold"/>
            </a:endParaRPr>
          </a:p>
        </p:txBody>
      </p:sp>
      <p:sp>
        <p:nvSpPr>
          <p:cNvPr id="12" name="TextBox 15"/>
          <p:cNvSpPr txBox="1"/>
          <p:nvPr/>
        </p:nvSpPr>
        <p:spPr>
          <a:xfrm>
            <a:off x="2587572" y="4516785"/>
            <a:ext cx="412254" cy="102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dirty="0">
                <a:solidFill>
                  <a:srgbClr val="FFC619"/>
                </a:solidFill>
                <a:latin typeface="Bungee"/>
              </a:rPr>
              <a:t>1</a:t>
            </a:r>
          </a:p>
        </p:txBody>
      </p:sp>
      <p:sp>
        <p:nvSpPr>
          <p:cNvPr id="13" name="TextBox 14"/>
          <p:cNvSpPr txBox="1"/>
          <p:nvPr/>
        </p:nvSpPr>
        <p:spPr>
          <a:xfrm>
            <a:off x="3201691" y="4328541"/>
            <a:ext cx="3861733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dirty="0">
                <a:solidFill>
                  <a:srgbClr val="1C1C1C"/>
                </a:solidFill>
                <a:latin typeface="Canva Sans 1 Bold"/>
              </a:rPr>
              <a:t>Business Owners</a:t>
            </a:r>
          </a:p>
        </p:txBody>
      </p:sp>
      <p:sp>
        <p:nvSpPr>
          <p:cNvPr id="14" name="TextBox 15"/>
          <p:cNvSpPr txBox="1"/>
          <p:nvPr/>
        </p:nvSpPr>
        <p:spPr>
          <a:xfrm>
            <a:off x="2563808" y="5595637"/>
            <a:ext cx="412254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dirty="0">
                <a:solidFill>
                  <a:srgbClr val="FFC619"/>
                </a:solidFill>
                <a:latin typeface="Bungee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47964" y="5338780"/>
            <a:ext cx="3861733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dirty="0">
                <a:solidFill>
                  <a:srgbClr val="1C1C1C"/>
                </a:solidFill>
                <a:latin typeface="Canva Sans 1 Bold"/>
              </a:rPr>
              <a:t>Lenders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29583" y="6697412"/>
            <a:ext cx="412254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dirty="0">
                <a:solidFill>
                  <a:srgbClr val="FFC619"/>
                </a:solidFill>
                <a:latin typeface="Bungee"/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7963" y="6492416"/>
            <a:ext cx="3861733" cy="955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dirty="0">
                <a:solidFill>
                  <a:srgbClr val="1C1C1C"/>
                </a:solidFill>
                <a:latin typeface="Canva Sans 1 Bold"/>
              </a:rPr>
              <a:t>Investors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6519" y="7735261"/>
            <a:ext cx="412254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dirty="0">
                <a:solidFill>
                  <a:srgbClr val="FFC619"/>
                </a:solidFill>
                <a:latin typeface="Bungee"/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47964" y="7448091"/>
            <a:ext cx="3861733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dirty="0">
                <a:solidFill>
                  <a:srgbClr val="1C1C1C"/>
                </a:solidFill>
                <a:latin typeface="Canva Sans 1 Bold"/>
              </a:rPr>
              <a:t>Policy Makers</a:t>
            </a:r>
          </a:p>
        </p:txBody>
      </p:sp>
      <p:sp>
        <p:nvSpPr>
          <p:cNvPr id="24" name="Freeform 14"/>
          <p:cNvSpPr/>
          <p:nvPr/>
        </p:nvSpPr>
        <p:spPr>
          <a:xfrm>
            <a:off x="11666306" y="2823414"/>
            <a:ext cx="5895261" cy="6602593"/>
          </a:xfrm>
          <a:custGeom>
            <a:avLst/>
            <a:gdLst/>
            <a:ahLst/>
            <a:cxnLst/>
            <a:rect l="l" t="t" r="r" b="b"/>
            <a:pathLst>
              <a:path w="6376069" h="7283245">
                <a:moveTo>
                  <a:pt x="0" y="0"/>
                </a:moveTo>
                <a:lnTo>
                  <a:pt x="6376070" y="0"/>
                </a:lnTo>
                <a:lnTo>
                  <a:pt x="6376070" y="7283245"/>
                </a:lnTo>
                <a:lnTo>
                  <a:pt x="0" y="7283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251" r="-17087" b="-125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6"/>
    </mc:Choice>
    <mc:Fallback xmlns="">
      <p:transition spd="slow" advTm="1698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940489" y="1379014"/>
            <a:ext cx="10002932" cy="1814434"/>
            <a:chOff x="0" y="0"/>
            <a:chExt cx="2240474" cy="406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40474" cy="406400"/>
            </a:xfrm>
            <a:custGeom>
              <a:avLst/>
              <a:gdLst/>
              <a:ahLst/>
              <a:cxnLst/>
              <a:rect l="l" t="t" r="r" b="b"/>
              <a:pathLst>
                <a:path w="2240474" h="406400">
                  <a:moveTo>
                    <a:pt x="2037274" y="0"/>
                  </a:moveTo>
                  <a:cubicBezTo>
                    <a:pt x="2149498" y="0"/>
                    <a:pt x="2240474" y="90976"/>
                    <a:pt x="2240474" y="203200"/>
                  </a:cubicBezTo>
                  <a:cubicBezTo>
                    <a:pt x="2240474" y="315424"/>
                    <a:pt x="2149498" y="406400"/>
                    <a:pt x="203727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2037274" y="0"/>
                  </a:lnTo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812800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43421" y="3319832"/>
            <a:ext cx="6263542" cy="6238487"/>
          </a:xfrm>
          <a:custGeom>
            <a:avLst/>
            <a:gdLst/>
            <a:ahLst/>
            <a:cxnLst/>
            <a:rect l="l" t="t" r="r" b="b"/>
            <a:pathLst>
              <a:path w="6263542" h="6238487">
                <a:moveTo>
                  <a:pt x="0" y="0"/>
                </a:moveTo>
                <a:lnTo>
                  <a:pt x="6263542" y="0"/>
                </a:lnTo>
                <a:lnTo>
                  <a:pt x="6263542" y="6238488"/>
                </a:lnTo>
                <a:lnTo>
                  <a:pt x="0" y="62384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3880258" y="1883163"/>
            <a:ext cx="808314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dirty="0">
                <a:solidFill>
                  <a:srgbClr val="FCFCFC"/>
                </a:solidFill>
                <a:latin typeface="Poppins Ultra-Bold"/>
              </a:rPr>
              <a:t>Table of Content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54922" y="4838700"/>
            <a:ext cx="10002931" cy="9622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dirty="0">
                <a:solidFill>
                  <a:srgbClr val="1C1C1C"/>
                </a:solidFill>
                <a:latin typeface="Canva Sans 1 Bold"/>
              </a:rPr>
              <a:t>Financial Key Performance (KPIs)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77783" y="5961237"/>
            <a:ext cx="5673798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dirty="0">
                <a:solidFill>
                  <a:srgbClr val="1C1C1C"/>
                </a:solidFill>
                <a:latin typeface="Canva Sans 1 Bold"/>
              </a:rPr>
              <a:t>Credit Rating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85403" y="3690993"/>
            <a:ext cx="3861733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dirty="0">
                <a:solidFill>
                  <a:srgbClr val="1C1C1C"/>
                </a:solidFill>
                <a:latin typeface="Canva Sans 1 Bold"/>
              </a:rPr>
              <a:t>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54225" y="3999230"/>
            <a:ext cx="412254" cy="102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dirty="0">
                <a:solidFill>
                  <a:srgbClr val="FFC619"/>
                </a:solidFill>
                <a:latin typeface="Bungee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54225" y="5100181"/>
            <a:ext cx="438299" cy="102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dirty="0">
                <a:solidFill>
                  <a:srgbClr val="FFC619"/>
                </a:solidFill>
                <a:latin typeface="Bungee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29669" y="6201272"/>
            <a:ext cx="436811" cy="1024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FFC619"/>
                </a:solidFill>
                <a:latin typeface="Bungee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80258" y="7429211"/>
            <a:ext cx="486221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 dirty="0">
                <a:solidFill>
                  <a:srgbClr val="FFC619"/>
                </a:solidFill>
                <a:latin typeface="Bungee"/>
              </a:rPr>
              <a:t>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819631" y="8530270"/>
            <a:ext cx="707486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400" dirty="0">
                <a:solidFill>
                  <a:srgbClr val="FFC619"/>
                </a:solidFill>
                <a:latin typeface="Bungee"/>
              </a:rPr>
              <a:t>5</a:t>
            </a:r>
          </a:p>
        </p:txBody>
      </p:sp>
      <p:sp>
        <p:nvSpPr>
          <p:cNvPr id="20" name="TextBox 13"/>
          <p:cNvSpPr txBox="1"/>
          <p:nvPr/>
        </p:nvSpPr>
        <p:spPr>
          <a:xfrm>
            <a:off x="4820807" y="8377980"/>
            <a:ext cx="5673798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dirty="0">
                <a:solidFill>
                  <a:srgbClr val="1C1C1C"/>
                </a:solidFill>
                <a:latin typeface="Canva Sans 1 Bold"/>
              </a:rPr>
              <a:t>Recommendations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4820807" y="7226163"/>
            <a:ext cx="5673798" cy="955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50"/>
              </a:lnSpc>
            </a:pPr>
            <a:r>
              <a:rPr lang="en-US" sz="3500" dirty="0">
                <a:solidFill>
                  <a:srgbClr val="1C1C1C"/>
                </a:solidFill>
                <a:latin typeface="Canva Sans 1 Bold"/>
              </a:rPr>
              <a:t>Key Insights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93"/>
    </mc:Choice>
    <mc:Fallback xmlns="">
      <p:transition spd="slow" advTm="125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072820"/>
            <a:ext cx="2295725" cy="4991352"/>
            <a:chOff x="0" y="0"/>
            <a:chExt cx="604635" cy="1314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635" cy="1314595"/>
            </a:xfrm>
            <a:custGeom>
              <a:avLst/>
              <a:gdLst/>
              <a:ahLst/>
              <a:cxnLst/>
              <a:rect l="l" t="t" r="r" b="b"/>
              <a:pathLst>
                <a:path w="604635" h="1314595">
                  <a:moveTo>
                    <a:pt x="118031" y="0"/>
                  </a:moveTo>
                  <a:lnTo>
                    <a:pt x="486604" y="0"/>
                  </a:lnTo>
                  <a:cubicBezTo>
                    <a:pt x="551791" y="0"/>
                    <a:pt x="604635" y="52844"/>
                    <a:pt x="604635" y="118031"/>
                  </a:cubicBezTo>
                  <a:lnTo>
                    <a:pt x="604635" y="1196563"/>
                  </a:lnTo>
                  <a:cubicBezTo>
                    <a:pt x="604635" y="1227867"/>
                    <a:pt x="592200" y="1257889"/>
                    <a:pt x="570065" y="1280024"/>
                  </a:cubicBezTo>
                  <a:cubicBezTo>
                    <a:pt x="547930" y="1302159"/>
                    <a:pt x="517908" y="1314595"/>
                    <a:pt x="486604" y="1314595"/>
                  </a:cubicBezTo>
                  <a:lnTo>
                    <a:pt x="118031" y="1314595"/>
                  </a:lnTo>
                  <a:cubicBezTo>
                    <a:pt x="86727" y="1314595"/>
                    <a:pt x="56706" y="1302159"/>
                    <a:pt x="34571" y="1280024"/>
                  </a:cubicBezTo>
                  <a:cubicBezTo>
                    <a:pt x="12435" y="1257889"/>
                    <a:pt x="0" y="1227867"/>
                    <a:pt x="0" y="1196563"/>
                  </a:cubicBezTo>
                  <a:lnTo>
                    <a:pt x="0" y="118031"/>
                  </a:lnTo>
                  <a:cubicBezTo>
                    <a:pt x="0" y="86727"/>
                    <a:pt x="12435" y="56706"/>
                    <a:pt x="34571" y="34571"/>
                  </a:cubicBezTo>
                  <a:cubicBezTo>
                    <a:pt x="56706" y="12435"/>
                    <a:pt x="86727" y="0"/>
                    <a:pt x="118031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3643852" y="3158430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3649908" y="465812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643852" y="6398240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649908" y="8134465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4774326" y="-117989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028700" y="3112142"/>
            <a:ext cx="1741235" cy="1519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729"/>
              </a:lnSpc>
            </a:pPr>
            <a:r>
              <a:rPr lang="en-US" sz="8378">
                <a:solidFill>
                  <a:srgbClr val="FCFCFC"/>
                </a:solidFill>
                <a:latin typeface="Poppins Ultra-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45214" y="1327818"/>
            <a:ext cx="10597572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 dirty="0">
                <a:solidFill>
                  <a:srgbClr val="1C1C1C"/>
                </a:solidFill>
                <a:latin typeface="Poppins Ultra-Bold"/>
              </a:rPr>
              <a:t>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78116" y="2987095"/>
            <a:ext cx="8742840" cy="5487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en-US" sz="2837" dirty="0">
                <a:solidFill>
                  <a:srgbClr val="1C1C1C"/>
                </a:solidFill>
                <a:latin typeface="Canva Sans 1 Bold"/>
              </a:rPr>
              <a:t>Total Number of Entities segmented by size as micro, small and medium enterprises</a:t>
            </a:r>
          </a:p>
          <a:p>
            <a:pPr>
              <a:lnSpc>
                <a:spcPts val="4370"/>
              </a:lnSpc>
            </a:pPr>
            <a:endParaRPr lang="en-US" sz="2837" dirty="0">
              <a:solidFill>
                <a:srgbClr val="1C1C1C"/>
              </a:solidFill>
              <a:latin typeface="Canva Sans 1 Bold"/>
            </a:endParaRPr>
          </a:p>
          <a:p>
            <a:pPr>
              <a:lnSpc>
                <a:spcPts val="4370"/>
              </a:lnSpc>
            </a:pPr>
            <a:r>
              <a:rPr lang="en-US" sz="2837" dirty="0">
                <a:solidFill>
                  <a:srgbClr val="1C1C1C"/>
                </a:solidFill>
                <a:latin typeface="Canva Sans 1 Bold"/>
              </a:rPr>
              <a:t>Total number of companies incorporated in each month of the year</a:t>
            </a:r>
          </a:p>
          <a:p>
            <a:pPr>
              <a:lnSpc>
                <a:spcPts val="4370"/>
              </a:lnSpc>
            </a:pPr>
            <a:endParaRPr lang="en-US" sz="2837" dirty="0">
              <a:solidFill>
                <a:srgbClr val="1C1C1C"/>
              </a:solidFill>
              <a:latin typeface="Canva Sans 1 Bold"/>
            </a:endParaRPr>
          </a:p>
          <a:p>
            <a:pPr>
              <a:lnSpc>
                <a:spcPts val="4370"/>
              </a:lnSpc>
            </a:pPr>
            <a:r>
              <a:rPr lang="en-US" sz="2837" dirty="0">
                <a:solidFill>
                  <a:srgbClr val="1C1C1C"/>
                </a:solidFill>
                <a:latin typeface="Canva Sans 1 Bold"/>
              </a:rPr>
              <a:t>Total number of companies dissolved in each month of the year</a:t>
            </a:r>
          </a:p>
          <a:p>
            <a:pPr>
              <a:lnSpc>
                <a:spcPts val="4370"/>
              </a:lnSpc>
            </a:pPr>
            <a:endParaRPr lang="en-US" sz="2837" dirty="0">
              <a:solidFill>
                <a:srgbClr val="1C1C1C"/>
              </a:solidFill>
              <a:latin typeface="Canva Sans 1 Bold"/>
            </a:endParaRPr>
          </a:p>
          <a:p>
            <a:pPr>
              <a:lnSpc>
                <a:spcPts val="4370"/>
              </a:lnSpc>
            </a:pPr>
            <a:r>
              <a:rPr lang="en-US" sz="2837" dirty="0">
                <a:solidFill>
                  <a:srgbClr val="1C1C1C"/>
                </a:solidFill>
                <a:latin typeface="Canva Sans 1 Bold"/>
              </a:rPr>
              <a:t>Analysis of women owned businesses</a:t>
            </a:r>
          </a:p>
        </p:txBody>
      </p:sp>
      <p:pic>
        <p:nvPicPr>
          <p:cNvPr id="18" name="Picture 5" descr="C:\Users\Sehrish\Desktop\Sehrish\Course\Capetone\Finance\Report\267639-P5784X-26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9633" y="4076214"/>
            <a:ext cx="3778536" cy="49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98"/>
    </mc:Choice>
    <mc:Fallback xmlns="">
      <p:transition spd="slow" advTm="2809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00412" y="475632"/>
            <a:ext cx="14784724" cy="216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dirty="0">
                <a:solidFill>
                  <a:srgbClr val="1C1C1C"/>
                </a:solidFill>
                <a:latin typeface="Poppins Heavy"/>
              </a:rPr>
              <a:t>i. </a:t>
            </a:r>
            <a:r>
              <a:rPr lang="en-US" sz="4400" dirty="0">
                <a:solidFill>
                  <a:srgbClr val="1C1C1C"/>
                </a:solidFill>
                <a:latin typeface="Poppins Heavy" panose="020B0604020202020204" charset="0"/>
                <a:cs typeface="Poppins Heavy" panose="020B0604020202020204" charset="0"/>
              </a:rPr>
              <a:t>Classification of Companies by Size: Micro, Small, and Medium</a:t>
            </a:r>
          </a:p>
          <a:p>
            <a:pPr>
              <a:lnSpc>
                <a:spcPts val="5520"/>
              </a:lnSpc>
            </a:pPr>
            <a:endParaRPr lang="en-US" sz="4600" dirty="0">
              <a:solidFill>
                <a:srgbClr val="1C1C1C"/>
              </a:solidFill>
              <a:latin typeface="Poppins Heavy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714772" y="2777158"/>
            <a:ext cx="3626301" cy="2819857"/>
            <a:chOff x="0" y="-19050"/>
            <a:chExt cx="812800" cy="8318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8057" cy="387099"/>
            </a:xfrm>
            <a:custGeom>
              <a:avLst/>
              <a:gdLst/>
              <a:ahLst/>
              <a:cxnLst/>
              <a:rect l="l" t="t" r="r" b="b"/>
              <a:pathLst>
                <a:path w="768057" h="387099">
                  <a:moveTo>
                    <a:pt x="121147" y="0"/>
                  </a:moveTo>
                  <a:lnTo>
                    <a:pt x="646909" y="0"/>
                  </a:lnTo>
                  <a:cubicBezTo>
                    <a:pt x="713817" y="0"/>
                    <a:pt x="768057" y="54239"/>
                    <a:pt x="768057" y="121147"/>
                  </a:cubicBezTo>
                  <a:lnTo>
                    <a:pt x="768057" y="265951"/>
                  </a:lnTo>
                  <a:cubicBezTo>
                    <a:pt x="768057" y="298082"/>
                    <a:pt x="755293" y="328896"/>
                    <a:pt x="732574" y="351615"/>
                  </a:cubicBezTo>
                  <a:cubicBezTo>
                    <a:pt x="709854" y="374335"/>
                    <a:pt x="679040" y="387099"/>
                    <a:pt x="646909" y="387099"/>
                  </a:cubicBezTo>
                  <a:lnTo>
                    <a:pt x="121147" y="387099"/>
                  </a:lnTo>
                  <a:cubicBezTo>
                    <a:pt x="89017" y="387099"/>
                    <a:pt x="58203" y="374335"/>
                    <a:pt x="35483" y="351615"/>
                  </a:cubicBezTo>
                  <a:cubicBezTo>
                    <a:pt x="12764" y="328896"/>
                    <a:pt x="0" y="298082"/>
                    <a:pt x="0" y="265951"/>
                  </a:cubicBezTo>
                  <a:lnTo>
                    <a:pt x="0" y="121147"/>
                  </a:lnTo>
                  <a:cubicBezTo>
                    <a:pt x="0" y="89017"/>
                    <a:pt x="12764" y="58203"/>
                    <a:pt x="35483" y="35483"/>
                  </a:cubicBezTo>
                  <a:cubicBezTo>
                    <a:pt x="58203" y="12764"/>
                    <a:pt x="89017" y="0"/>
                    <a:pt x="121147" y="0"/>
                  </a:cubicBezTo>
                  <a:close/>
                </a:path>
              </a:pathLst>
            </a:custGeom>
            <a:solidFill>
              <a:srgbClr val="FF575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774" tIns="56774" rIns="56774" bIns="56774" rtlCol="0" anchor="ctr"/>
            <a:lstStyle/>
            <a:p>
              <a:pPr algn="ctr">
                <a:lnSpc>
                  <a:spcPts val="268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974743" y="2915437"/>
            <a:ext cx="4957054" cy="109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6000" dirty="0">
                <a:solidFill>
                  <a:srgbClr val="FCFCFC"/>
                </a:solidFill>
                <a:latin typeface="Poppins Bold"/>
              </a:rPr>
              <a:t>0.38 m</a:t>
            </a:r>
          </a:p>
        </p:txBody>
      </p:sp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E59DFF63-2B43-6C0B-247E-51629F8753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113842"/>
              </p:ext>
            </p:extLst>
          </p:nvPr>
        </p:nvGraphicFramePr>
        <p:xfrm>
          <a:off x="1045572" y="2310628"/>
          <a:ext cx="8719515" cy="6925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2" name="TextBox 14">
            <a:extLst>
              <a:ext uri="{FF2B5EF4-FFF2-40B4-BE49-F238E27FC236}">
                <a16:creationId xmlns:a16="http://schemas.microsoft.com/office/drawing/2014/main" id="{A05E51CF-418A-95A0-098D-2B817F5C1568}"/>
              </a:ext>
            </a:extLst>
          </p:cNvPr>
          <p:cNvSpPr txBox="1"/>
          <p:nvPr/>
        </p:nvSpPr>
        <p:spPr>
          <a:xfrm>
            <a:off x="9904926" y="6519308"/>
            <a:ext cx="3030090" cy="1134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9"/>
              </a:lnSpc>
            </a:pPr>
            <a:r>
              <a:rPr lang="en-US" sz="7499" dirty="0">
                <a:solidFill>
                  <a:srgbClr val="FCFCFC"/>
                </a:solidFill>
                <a:latin typeface="Poppins Ultra-Bold"/>
              </a:rPr>
              <a:t> </a:t>
            </a:r>
          </a:p>
        </p:txBody>
      </p:sp>
      <p:sp>
        <p:nvSpPr>
          <p:cNvPr id="64" name="Freeform 8">
            <a:extLst>
              <a:ext uri="{FF2B5EF4-FFF2-40B4-BE49-F238E27FC236}">
                <a16:creationId xmlns:a16="http://schemas.microsoft.com/office/drawing/2014/main" id="{8D63CEDC-C9B7-B3F1-4227-6683A0746587}"/>
              </a:ext>
            </a:extLst>
          </p:cNvPr>
          <p:cNvSpPr/>
          <p:nvPr/>
        </p:nvSpPr>
        <p:spPr>
          <a:xfrm>
            <a:off x="9714772" y="4715066"/>
            <a:ext cx="3399141" cy="1363376"/>
          </a:xfrm>
          <a:custGeom>
            <a:avLst/>
            <a:gdLst/>
            <a:ahLst/>
            <a:cxnLst/>
            <a:rect l="l" t="t" r="r" b="b"/>
            <a:pathLst>
              <a:path w="768057" h="387099">
                <a:moveTo>
                  <a:pt x="121147" y="0"/>
                </a:moveTo>
                <a:lnTo>
                  <a:pt x="646909" y="0"/>
                </a:lnTo>
                <a:cubicBezTo>
                  <a:pt x="713817" y="0"/>
                  <a:pt x="768057" y="54239"/>
                  <a:pt x="768057" y="121147"/>
                </a:cubicBezTo>
                <a:lnTo>
                  <a:pt x="768057" y="265951"/>
                </a:lnTo>
                <a:cubicBezTo>
                  <a:pt x="768057" y="298082"/>
                  <a:pt x="755293" y="328896"/>
                  <a:pt x="732574" y="351615"/>
                </a:cubicBezTo>
                <a:cubicBezTo>
                  <a:pt x="709854" y="374335"/>
                  <a:pt x="679040" y="387099"/>
                  <a:pt x="646909" y="387099"/>
                </a:cubicBezTo>
                <a:lnTo>
                  <a:pt x="121147" y="387099"/>
                </a:lnTo>
                <a:cubicBezTo>
                  <a:pt x="89017" y="387099"/>
                  <a:pt x="58203" y="374335"/>
                  <a:pt x="35483" y="351615"/>
                </a:cubicBezTo>
                <a:cubicBezTo>
                  <a:pt x="12764" y="328896"/>
                  <a:pt x="0" y="298082"/>
                  <a:pt x="0" y="265951"/>
                </a:cubicBezTo>
                <a:lnTo>
                  <a:pt x="0" y="121147"/>
                </a:lnTo>
                <a:cubicBezTo>
                  <a:pt x="0" y="89017"/>
                  <a:pt x="12764" y="58203"/>
                  <a:pt x="35483" y="35483"/>
                </a:cubicBezTo>
                <a:cubicBezTo>
                  <a:pt x="58203" y="12764"/>
                  <a:pt x="89017" y="0"/>
                  <a:pt x="121147" y="0"/>
                </a:cubicBezTo>
                <a:close/>
              </a:path>
            </a:pathLst>
          </a:custGeom>
          <a:solidFill>
            <a:srgbClr val="FFC619"/>
          </a:solidFill>
        </p:spPr>
        <p:txBody>
          <a:bodyPr/>
          <a:lstStyle/>
          <a:p>
            <a:pPr algn="ctr">
              <a:lnSpc>
                <a:spcPts val="8999"/>
              </a:lnSpc>
            </a:pPr>
            <a:r>
              <a:rPr lang="en-US" sz="6000" dirty="0">
                <a:solidFill>
                  <a:srgbClr val="FCFCFC"/>
                </a:solidFill>
                <a:latin typeface="Poppins Bold"/>
              </a:rPr>
              <a:t>1.23 m</a:t>
            </a:r>
          </a:p>
        </p:txBody>
      </p:sp>
      <p:sp>
        <p:nvSpPr>
          <p:cNvPr id="68" name="Freeform 8">
            <a:extLst>
              <a:ext uri="{FF2B5EF4-FFF2-40B4-BE49-F238E27FC236}">
                <a16:creationId xmlns:a16="http://schemas.microsoft.com/office/drawing/2014/main" id="{AED70618-8965-A064-70DA-D226A551A961}"/>
              </a:ext>
            </a:extLst>
          </p:cNvPr>
          <p:cNvSpPr/>
          <p:nvPr/>
        </p:nvSpPr>
        <p:spPr>
          <a:xfrm>
            <a:off x="9728541" y="6612996"/>
            <a:ext cx="3399141" cy="1363376"/>
          </a:xfrm>
          <a:custGeom>
            <a:avLst/>
            <a:gdLst/>
            <a:ahLst/>
            <a:cxnLst/>
            <a:rect l="l" t="t" r="r" b="b"/>
            <a:pathLst>
              <a:path w="768057" h="387099">
                <a:moveTo>
                  <a:pt x="121147" y="0"/>
                </a:moveTo>
                <a:lnTo>
                  <a:pt x="646909" y="0"/>
                </a:lnTo>
                <a:cubicBezTo>
                  <a:pt x="713817" y="0"/>
                  <a:pt x="768057" y="54239"/>
                  <a:pt x="768057" y="121147"/>
                </a:cubicBezTo>
                <a:lnTo>
                  <a:pt x="768057" y="265951"/>
                </a:lnTo>
                <a:cubicBezTo>
                  <a:pt x="768057" y="298082"/>
                  <a:pt x="755293" y="328896"/>
                  <a:pt x="732574" y="351615"/>
                </a:cubicBezTo>
                <a:cubicBezTo>
                  <a:pt x="709854" y="374335"/>
                  <a:pt x="679040" y="387099"/>
                  <a:pt x="646909" y="387099"/>
                </a:cubicBezTo>
                <a:lnTo>
                  <a:pt x="121147" y="387099"/>
                </a:lnTo>
                <a:cubicBezTo>
                  <a:pt x="89017" y="387099"/>
                  <a:pt x="58203" y="374335"/>
                  <a:pt x="35483" y="351615"/>
                </a:cubicBezTo>
                <a:cubicBezTo>
                  <a:pt x="12764" y="328896"/>
                  <a:pt x="0" y="298082"/>
                  <a:pt x="0" y="265951"/>
                </a:cubicBezTo>
                <a:lnTo>
                  <a:pt x="0" y="121147"/>
                </a:lnTo>
                <a:cubicBezTo>
                  <a:pt x="0" y="89017"/>
                  <a:pt x="12764" y="58203"/>
                  <a:pt x="35483" y="35483"/>
                </a:cubicBezTo>
                <a:cubicBezTo>
                  <a:pt x="58203" y="12764"/>
                  <a:pt x="89017" y="0"/>
                  <a:pt x="121147" y="0"/>
                </a:cubicBezTo>
                <a:close/>
              </a:path>
            </a:pathLst>
          </a:custGeom>
          <a:solidFill>
            <a:srgbClr val="FFC619"/>
          </a:solidFill>
        </p:spPr>
        <p:txBody>
          <a:bodyPr/>
          <a:lstStyle/>
          <a:p>
            <a:pPr algn="ctr">
              <a:lnSpc>
                <a:spcPts val="8999"/>
              </a:lnSpc>
            </a:pPr>
            <a:r>
              <a:rPr lang="en-US" sz="6000" dirty="0">
                <a:solidFill>
                  <a:srgbClr val="FCFCFC"/>
                </a:solidFill>
                <a:latin typeface="Poppins Bold"/>
              </a:rPr>
              <a:t>1.94 m</a:t>
            </a:r>
          </a:p>
        </p:txBody>
      </p:sp>
      <p:sp>
        <p:nvSpPr>
          <p:cNvPr id="7" name="Right Brace 6"/>
          <p:cNvSpPr/>
          <p:nvPr/>
        </p:nvSpPr>
        <p:spPr>
          <a:xfrm>
            <a:off x="13296900" y="3185160"/>
            <a:ext cx="381000" cy="4491870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677900" y="4991100"/>
            <a:ext cx="3225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anva Sans 2 Bold" charset="0"/>
              </a:rPr>
              <a:t>Revenue</a:t>
            </a:r>
          </a:p>
        </p:txBody>
      </p:sp>
      <p:grpSp>
        <p:nvGrpSpPr>
          <p:cNvPr id="9" name="Group 8"/>
          <p:cNvGrpSpPr/>
          <p:nvPr/>
        </p:nvGrpSpPr>
        <p:grpSpPr>
          <a:xfrm rot="835630">
            <a:off x="16693184" y="4231666"/>
            <a:ext cx="1008868" cy="1826233"/>
            <a:chOff x="14263175" y="2577468"/>
            <a:chExt cx="1686987" cy="2599454"/>
          </a:xfrm>
        </p:grpSpPr>
        <p:pic>
          <p:nvPicPr>
            <p:cNvPr id="4100" name="Picture 4" descr="C:\Users\Sehrish\Desktop\Sehrish\Course\Capetone\Finance\Report\Euro 2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842"/>
            <a:stretch/>
          </p:blipFill>
          <p:spPr bwMode="auto">
            <a:xfrm rot="15390894">
              <a:off x="13720890" y="3119753"/>
              <a:ext cx="2212051" cy="1127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9" name="Picture 3" descr="C:\Users\Sehrish\Desktop\Sehrish\Course\Capetone\Finance\Report\Euro 2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312"/>
            <a:stretch/>
          </p:blipFill>
          <p:spPr bwMode="auto">
            <a:xfrm rot="18588386">
              <a:off x="14225865" y="3452626"/>
              <a:ext cx="2259009" cy="1189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68BA71-38BB-DABD-04C9-B2F9E4C1F959}"/>
              </a:ext>
            </a:extLst>
          </p:cNvPr>
          <p:cNvSpPr txBox="1"/>
          <p:nvPr/>
        </p:nvSpPr>
        <p:spPr>
          <a:xfrm rot="16200000">
            <a:off x="332184" y="5637431"/>
            <a:ext cx="75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169799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65"/>
    </mc:Choice>
    <mc:Fallback xmlns="">
      <p:transition spd="slow" advTm="2556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85938" y="702049"/>
            <a:ext cx="14784724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400" dirty="0">
                <a:solidFill>
                  <a:srgbClr val="1C1C1C"/>
                </a:solidFill>
                <a:latin typeface="Poppins Heavy"/>
              </a:rPr>
              <a:t>ii. Total number of companies incorporated and dissolved in each month of the year</a:t>
            </a:r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781191336"/>
              </p:ext>
            </p:extLst>
          </p:nvPr>
        </p:nvGraphicFramePr>
        <p:xfrm>
          <a:off x="2478686" y="2247900"/>
          <a:ext cx="13751914" cy="7237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31"/>
    </mc:Choice>
    <mc:Fallback xmlns="">
      <p:transition spd="slow" advTm="3043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5518065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0" y="2769935"/>
                </a:moveTo>
                <a:lnTo>
                  <a:pt x="2769935" y="2769935"/>
                </a:lnTo>
                <a:lnTo>
                  <a:pt x="2769935" y="0"/>
                </a:lnTo>
                <a:lnTo>
                  <a:pt x="0" y="0"/>
                </a:lnTo>
                <a:lnTo>
                  <a:pt x="0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14154049" y="7048500"/>
            <a:ext cx="1183575" cy="2631817"/>
          </a:xfrm>
          <a:custGeom>
            <a:avLst/>
            <a:gdLst/>
            <a:ahLst/>
            <a:cxnLst/>
            <a:rect l="l" t="t" r="r" b="b"/>
            <a:pathLst>
              <a:path w="1705570" h="3571875">
                <a:moveTo>
                  <a:pt x="0" y="0"/>
                </a:moveTo>
                <a:lnTo>
                  <a:pt x="1705571" y="0"/>
                </a:lnTo>
                <a:lnTo>
                  <a:pt x="1705571" y="3571875"/>
                </a:lnTo>
                <a:lnTo>
                  <a:pt x="0" y="3571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15713082" y="7048500"/>
            <a:ext cx="946165" cy="2604014"/>
          </a:xfrm>
          <a:custGeom>
            <a:avLst/>
            <a:gdLst/>
            <a:ahLst/>
            <a:cxnLst/>
            <a:rect l="l" t="t" r="r" b="b"/>
            <a:pathLst>
              <a:path w="1336201" h="3499840">
                <a:moveTo>
                  <a:pt x="0" y="0"/>
                </a:moveTo>
                <a:lnTo>
                  <a:pt x="1336201" y="0"/>
                </a:lnTo>
                <a:lnTo>
                  <a:pt x="1336201" y="3499841"/>
                </a:lnTo>
                <a:lnTo>
                  <a:pt x="0" y="34998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Freeform 58"/>
          <p:cNvSpPr/>
          <p:nvPr/>
        </p:nvSpPr>
        <p:spPr>
          <a:xfrm>
            <a:off x="15426626" y="6918189"/>
            <a:ext cx="91439" cy="2666350"/>
          </a:xfrm>
          <a:custGeom>
            <a:avLst/>
            <a:gdLst/>
            <a:ahLst/>
            <a:cxnLst/>
            <a:rect l="l" t="t" r="r" b="b"/>
            <a:pathLst>
              <a:path w="182878" h="4190947">
                <a:moveTo>
                  <a:pt x="0" y="0"/>
                </a:moveTo>
                <a:lnTo>
                  <a:pt x="182878" y="0"/>
                </a:lnTo>
                <a:lnTo>
                  <a:pt x="182878" y="4190947"/>
                </a:lnTo>
                <a:lnTo>
                  <a:pt x="0" y="41909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0" name="TextBox 60"/>
          <p:cNvSpPr txBox="1"/>
          <p:nvPr/>
        </p:nvSpPr>
        <p:spPr>
          <a:xfrm>
            <a:off x="1600412" y="635652"/>
            <a:ext cx="14784724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400" dirty="0">
                <a:solidFill>
                  <a:srgbClr val="1C1C1C"/>
                </a:solidFill>
                <a:latin typeface="Poppins Heavy"/>
              </a:rPr>
              <a:t> iii. Analysis of Women Owned Businesses 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801600" y="4000500"/>
            <a:ext cx="4976569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01"/>
              </a:lnSpc>
            </a:pPr>
            <a:r>
              <a:rPr lang="en-US" sz="2358" b="1" dirty="0">
                <a:solidFill>
                  <a:srgbClr val="000000"/>
                </a:solidFill>
                <a:latin typeface="Canva Sans 2" charset="0"/>
              </a:rPr>
              <a:t>Analysis: </a:t>
            </a:r>
            <a:r>
              <a:rPr lang="en-US" sz="2358" dirty="0">
                <a:solidFill>
                  <a:srgbClr val="000000"/>
                </a:solidFill>
                <a:latin typeface="Canva Sans 2" charset="0"/>
              </a:rPr>
              <a:t>The indicators shows that female owned businesses are over performing the male owned businesses</a:t>
            </a:r>
          </a:p>
        </p:txBody>
      </p:sp>
      <p:graphicFrame>
        <p:nvGraphicFramePr>
          <p:cNvPr id="62" name="Chart 61"/>
          <p:cNvGraphicFramePr/>
          <p:nvPr>
            <p:extLst>
              <p:ext uri="{D42A27DB-BD31-4B8C-83A1-F6EECF244321}">
                <p14:modId xmlns:p14="http://schemas.microsoft.com/office/powerpoint/2010/main" val="1597840440"/>
              </p:ext>
            </p:extLst>
          </p:nvPr>
        </p:nvGraphicFramePr>
        <p:xfrm>
          <a:off x="500388" y="1961857"/>
          <a:ext cx="5771396" cy="3919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65" name="Chart 64"/>
          <p:cNvGraphicFramePr/>
          <p:nvPr>
            <p:extLst>
              <p:ext uri="{D42A27DB-BD31-4B8C-83A1-F6EECF244321}">
                <p14:modId xmlns:p14="http://schemas.microsoft.com/office/powerpoint/2010/main" val="840716023"/>
              </p:ext>
            </p:extLst>
          </p:nvPr>
        </p:nvGraphicFramePr>
        <p:xfrm>
          <a:off x="6330148" y="2019300"/>
          <a:ext cx="5709451" cy="3780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67" name="Chart 66"/>
          <p:cNvGraphicFramePr/>
          <p:nvPr>
            <p:extLst>
              <p:ext uri="{D42A27DB-BD31-4B8C-83A1-F6EECF244321}">
                <p14:modId xmlns:p14="http://schemas.microsoft.com/office/powerpoint/2010/main" val="398592273"/>
              </p:ext>
            </p:extLst>
          </p:nvPr>
        </p:nvGraphicFramePr>
        <p:xfrm>
          <a:off x="503032" y="5891508"/>
          <a:ext cx="5771396" cy="39198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68" name="Chart 67"/>
          <p:cNvGraphicFramePr/>
          <p:nvPr>
            <p:extLst>
              <p:ext uri="{D42A27DB-BD31-4B8C-83A1-F6EECF244321}">
                <p14:modId xmlns:p14="http://schemas.microsoft.com/office/powerpoint/2010/main" val="3713658630"/>
              </p:ext>
            </p:extLst>
          </p:nvPr>
        </p:nvGraphicFramePr>
        <p:xfrm>
          <a:off x="6553200" y="5872283"/>
          <a:ext cx="5709451" cy="3780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3"/>
    </mc:Choice>
    <mc:Fallback xmlns="">
      <p:transition spd="slow" advTm="4536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2769935" cy="2769935"/>
          </a:xfrm>
          <a:custGeom>
            <a:avLst/>
            <a:gdLst/>
            <a:ahLst/>
            <a:cxnLst/>
            <a:rect l="l" t="t" r="r" b="b"/>
            <a:pathLst>
              <a:path w="2769935" h="2769935">
                <a:moveTo>
                  <a:pt x="2769935" y="2769935"/>
                </a:moveTo>
                <a:lnTo>
                  <a:pt x="0" y="2769935"/>
                </a:lnTo>
                <a:lnTo>
                  <a:pt x="0" y="0"/>
                </a:lnTo>
                <a:lnTo>
                  <a:pt x="2769935" y="0"/>
                </a:lnTo>
                <a:lnTo>
                  <a:pt x="2769935" y="2769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266616" y="2652180"/>
            <a:ext cx="2295725" cy="4991352"/>
            <a:chOff x="0" y="0"/>
            <a:chExt cx="604635" cy="13145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4635" cy="1314595"/>
            </a:xfrm>
            <a:custGeom>
              <a:avLst/>
              <a:gdLst/>
              <a:ahLst/>
              <a:cxnLst/>
              <a:rect l="l" t="t" r="r" b="b"/>
              <a:pathLst>
                <a:path w="604635" h="1314595">
                  <a:moveTo>
                    <a:pt x="118031" y="0"/>
                  </a:moveTo>
                  <a:lnTo>
                    <a:pt x="486604" y="0"/>
                  </a:lnTo>
                  <a:cubicBezTo>
                    <a:pt x="551791" y="0"/>
                    <a:pt x="604635" y="52844"/>
                    <a:pt x="604635" y="118031"/>
                  </a:cubicBezTo>
                  <a:lnTo>
                    <a:pt x="604635" y="1196563"/>
                  </a:lnTo>
                  <a:cubicBezTo>
                    <a:pt x="604635" y="1227867"/>
                    <a:pt x="592200" y="1257889"/>
                    <a:pt x="570065" y="1280024"/>
                  </a:cubicBezTo>
                  <a:cubicBezTo>
                    <a:pt x="547930" y="1302159"/>
                    <a:pt x="517908" y="1314595"/>
                    <a:pt x="486604" y="1314595"/>
                  </a:cubicBezTo>
                  <a:lnTo>
                    <a:pt x="118031" y="1314595"/>
                  </a:lnTo>
                  <a:cubicBezTo>
                    <a:pt x="86727" y="1314595"/>
                    <a:pt x="56706" y="1302159"/>
                    <a:pt x="34571" y="1280024"/>
                  </a:cubicBezTo>
                  <a:cubicBezTo>
                    <a:pt x="12435" y="1257889"/>
                    <a:pt x="0" y="1227867"/>
                    <a:pt x="0" y="1196563"/>
                  </a:cubicBezTo>
                  <a:lnTo>
                    <a:pt x="0" y="118031"/>
                  </a:lnTo>
                  <a:cubicBezTo>
                    <a:pt x="0" y="86727"/>
                    <a:pt x="12435" y="56706"/>
                    <a:pt x="34571" y="34571"/>
                  </a:cubicBezTo>
                  <a:cubicBezTo>
                    <a:pt x="56706" y="12435"/>
                    <a:pt x="86727" y="0"/>
                    <a:pt x="118031" y="0"/>
                  </a:cubicBezTo>
                  <a:close/>
                </a:path>
              </a:pathLst>
            </a:custGeom>
            <a:solidFill>
              <a:srgbClr val="FFC61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576807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071856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567938" y="9589688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126423" y="3411005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5" y="0"/>
                </a:lnTo>
                <a:lnTo>
                  <a:pt x="402725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158485" y="5296323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101294" y="3469565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101294" y="5082509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4"/>
                </a:lnTo>
                <a:lnTo>
                  <a:pt x="0" y="4027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4158485" y="7034455"/>
            <a:ext cx="402724" cy="402724"/>
          </a:xfrm>
          <a:custGeom>
            <a:avLst/>
            <a:gdLst/>
            <a:ahLst/>
            <a:cxnLst/>
            <a:rect l="l" t="t" r="r" b="b"/>
            <a:pathLst>
              <a:path w="402724" h="402724">
                <a:moveTo>
                  <a:pt x="0" y="0"/>
                </a:moveTo>
                <a:lnTo>
                  <a:pt x="402724" y="0"/>
                </a:lnTo>
                <a:lnTo>
                  <a:pt x="402724" y="402725"/>
                </a:lnTo>
                <a:lnTo>
                  <a:pt x="0" y="4027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913262" y="135360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508140">
            <a:off x="14315348" y="2318856"/>
            <a:ext cx="3972652" cy="4114800"/>
          </a:xfrm>
          <a:custGeom>
            <a:avLst/>
            <a:gdLst/>
            <a:ahLst/>
            <a:cxnLst/>
            <a:rect l="l" t="t" r="r" b="b"/>
            <a:pathLst>
              <a:path w="3972652" h="4114800">
                <a:moveTo>
                  <a:pt x="0" y="0"/>
                </a:moveTo>
                <a:lnTo>
                  <a:pt x="3972652" y="0"/>
                </a:lnTo>
                <a:lnTo>
                  <a:pt x="3972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28700" y="2630728"/>
            <a:ext cx="2059021" cy="180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999"/>
              </a:lnSpc>
            </a:pPr>
            <a:r>
              <a:rPr lang="en-US" sz="9999">
                <a:solidFill>
                  <a:srgbClr val="FCFCFC"/>
                </a:solidFill>
                <a:latin typeface="Poppins Ultra-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58485" y="1644071"/>
            <a:ext cx="10634464" cy="89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48"/>
              </a:lnSpc>
            </a:pPr>
            <a:r>
              <a:rPr lang="en-US" sz="5873" dirty="0">
                <a:solidFill>
                  <a:srgbClr val="1C1C1C"/>
                </a:solidFill>
                <a:latin typeface="Poppins Ultra-Bold"/>
              </a:rPr>
              <a:t>Financial  Indicators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78455" y="3278546"/>
            <a:ext cx="5099014" cy="1026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8"/>
              </a:lnSpc>
            </a:pPr>
            <a:r>
              <a:rPr lang="en-US" sz="2700" dirty="0">
                <a:solidFill>
                  <a:srgbClr val="1C1C1C"/>
                </a:solidFill>
                <a:latin typeface="Canva Sans 1 Bold"/>
              </a:rPr>
              <a:t>Average Account Receivable Turnover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038249" y="4953423"/>
            <a:ext cx="4015571" cy="75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2700">
                <a:solidFill>
                  <a:srgbClr val="1C1C1C"/>
                </a:solidFill>
                <a:latin typeface="Canva Sans 1 Bold"/>
              </a:rPr>
              <a:t>Net Profit Margin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77379" y="3126665"/>
            <a:ext cx="4015571" cy="75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2700">
                <a:solidFill>
                  <a:srgbClr val="1C1C1C"/>
                </a:solidFill>
                <a:latin typeface="Canva Sans 1 Bold"/>
              </a:rPr>
              <a:t>Debt to Asset ratio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818343" y="4735436"/>
            <a:ext cx="4288932" cy="74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91"/>
              </a:lnSpc>
            </a:pPr>
            <a:r>
              <a:rPr lang="en-US" sz="2756">
                <a:solidFill>
                  <a:srgbClr val="1C1C1C"/>
                </a:solidFill>
                <a:latin typeface="Canva Sans 1 Bold"/>
              </a:rPr>
              <a:t>Cost Efficiency ratio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63885" y="6682804"/>
            <a:ext cx="4015571" cy="754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50"/>
              </a:lnSpc>
            </a:pPr>
            <a:r>
              <a:rPr lang="en-US" sz="2700">
                <a:solidFill>
                  <a:srgbClr val="1C1C1C"/>
                </a:solidFill>
                <a:latin typeface="Canva Sans 1 Bold"/>
              </a:rPr>
              <a:t>Revenue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72"/>
    </mc:Choice>
    <mc:Fallback xmlns="">
      <p:transition spd="slow" advTm="3207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1602</Words>
  <Application>Microsoft Macintosh PowerPoint</Application>
  <PresentationFormat>Custom</PresentationFormat>
  <Paragraphs>262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Canva Sans 2</vt:lpstr>
      <vt:lpstr>Canva Sans 1 Bold</vt:lpstr>
      <vt:lpstr>Calibri</vt:lpstr>
      <vt:lpstr>Poppins Heavy</vt:lpstr>
      <vt:lpstr>Dosis Bold</vt:lpstr>
      <vt:lpstr>Poppins Ultra-Bold</vt:lpstr>
      <vt:lpstr>Canva Sans 2 Bold</vt:lpstr>
      <vt:lpstr>Bungee</vt:lpstr>
      <vt:lpstr>Arial</vt:lpstr>
      <vt:lpstr>Gill Sans Display Ultra-Bold</vt:lpstr>
      <vt:lpstr>Canva Sans 1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White Professional Product Branding Service Presentation</dc:title>
  <dc:creator>pc</dc:creator>
  <cp:lastModifiedBy>Mariam Irfan</cp:lastModifiedBy>
  <cp:revision>82</cp:revision>
  <dcterms:created xsi:type="dcterms:W3CDTF">2006-08-16T00:00:00Z</dcterms:created>
  <dcterms:modified xsi:type="dcterms:W3CDTF">2023-08-29T15:00:13Z</dcterms:modified>
  <dc:identifier>DAFsAt5fZUw</dc:identifier>
</cp:coreProperties>
</file>